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4"/>
  </p:notesMasterIdLst>
  <p:sldIdLst>
    <p:sldId id="256" r:id="rId5"/>
    <p:sldId id="257" r:id="rId6"/>
    <p:sldId id="258" r:id="rId7"/>
    <p:sldId id="259" r:id="rId8"/>
    <p:sldId id="271" r:id="rId9"/>
    <p:sldId id="261" r:id="rId10"/>
    <p:sldId id="262" r:id="rId11"/>
    <p:sldId id="264" r:id="rId12"/>
    <p:sldId id="270" r:id="rId13"/>
  </p:sldIdLst>
  <p:sldSz cx="18288000" cy="10287000"/>
  <p:notesSz cx="6858000" cy="9144000"/>
  <p:embeddedFontLst>
    <p:embeddedFont>
      <p:font typeface="Barlow" panose="00000500000000000000" pitchFamily="2" charset="0"/>
      <p:regular r:id="rId15"/>
      <p:bold r:id="rId16"/>
      <p:italic r:id="rId17"/>
      <p:boldItalic r:id="rId18"/>
    </p:embeddedFont>
    <p:embeddedFont>
      <p:font typeface="Barlow Bold" panose="00000800000000000000" charset="0"/>
      <p:regular r:id="rId19"/>
      <p:bold r:id="rId20"/>
    </p:embeddedFont>
    <p:embeddedFont>
      <p:font typeface="Barlow Italics" panose="020B0604020202020204" charset="0"/>
      <p:regular r:id="rId21"/>
    </p:embeddedFont>
    <p:embeddedFont>
      <p:font typeface="Barlow SemiCondensed Bold" panose="020B0604020202020204" charset="0"/>
      <p:regular r:id="rId22"/>
    </p:embeddedFont>
    <p:embeddedFont>
      <p:font typeface="Breul Grotesk Bold" panose="020B0604020202020204" charset="0"/>
      <p:regular r:id="rId23"/>
    </p:embeddedFont>
    <p:embeddedFont>
      <p:font typeface="Garet"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2D58C2-01CF-4905-A778-5A4CFA234368}" v="2" dt="2024-10-08T13:28:04.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89" autoAdjust="0"/>
    <p:restoredTop sz="72356" autoAdjust="0"/>
  </p:normalViewPr>
  <p:slideViewPr>
    <p:cSldViewPr>
      <p:cViewPr varScale="1">
        <p:scale>
          <a:sx n="45" d="100"/>
          <a:sy n="45" d="100"/>
        </p:scale>
        <p:origin x="9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cila Mora" userId="S::c0896891@mylambton.ca::bb886292-86e6-4b74-84d0-50db627ed9b2" providerId="AD" clId="Web-{632D58C2-01CF-4905-A778-5A4CFA234368}"/>
    <pc:docChg chg="modSld">
      <pc:chgData name="Prescila Mora" userId="S::c0896891@mylambton.ca::bb886292-86e6-4b74-84d0-50db627ed9b2" providerId="AD" clId="Web-{632D58C2-01CF-4905-A778-5A4CFA234368}" dt="2024-10-08T13:28:04.113" v="1" actId="1076"/>
      <pc:docMkLst>
        <pc:docMk/>
      </pc:docMkLst>
      <pc:sldChg chg="modSp">
        <pc:chgData name="Prescila Mora" userId="S::c0896891@mylambton.ca::bb886292-86e6-4b74-84d0-50db627ed9b2" providerId="AD" clId="Web-{632D58C2-01CF-4905-A778-5A4CFA234368}" dt="2024-10-08T13:28:04.113" v="1" actId="1076"/>
        <pc:sldMkLst>
          <pc:docMk/>
          <pc:sldMk cId="61300884" sldId="271"/>
        </pc:sldMkLst>
        <pc:picChg chg="mod">
          <ac:chgData name="Prescila Mora" userId="S::c0896891@mylambton.ca::bb886292-86e6-4b74-84d0-50db627ed9b2" providerId="AD" clId="Web-{632D58C2-01CF-4905-A778-5A4CFA234368}" dt="2024-10-08T13:28:04.113" v="1" actId="1076"/>
          <ac:picMkLst>
            <pc:docMk/>
            <pc:sldMk cId="61300884" sldId="271"/>
            <ac:picMk id="29" creationId="{D9C19E90-116C-3082-354E-EA9691A301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4AB1D-1874-4171-8FAF-443E702B01E8}" type="datetimeFigureOut">
              <a:rPr lang="en-CA" smtClean="0"/>
              <a:t>2024-12-01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0D57B-F9D8-45EB-AA23-6DE5A6860CE8}" type="slidenum">
              <a:rPr lang="en-CA" smtClean="0"/>
              <a:t>‹#›</a:t>
            </a:fld>
            <a:endParaRPr lang="en-CA"/>
          </a:p>
        </p:txBody>
      </p:sp>
    </p:spTree>
    <p:extLst>
      <p:ext uri="{BB962C8B-B14F-4D97-AF65-F5344CB8AC3E}">
        <p14:creationId xmlns:p14="http://schemas.microsoft.com/office/powerpoint/2010/main" val="14584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joining us today.  Welcome to week 4 to our project presentation. </a:t>
            </a:r>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1</a:t>
            </a:fld>
            <a:endParaRPr lang="en-CA"/>
          </a:p>
        </p:txBody>
      </p:sp>
    </p:spTree>
    <p:extLst>
      <p:ext uri="{BB962C8B-B14F-4D97-AF65-F5344CB8AC3E}">
        <p14:creationId xmlns:p14="http://schemas.microsoft.com/office/powerpoint/2010/main" val="412689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Cooper Inc., our is team is dedicated to data-driven solutions. My teammates are </a:t>
            </a:r>
            <a:r>
              <a:rPr lang="en-US" dirty="0" err="1"/>
              <a:t>Chibuke</a:t>
            </a:r>
            <a:r>
              <a:rPr lang="en-US" dirty="0"/>
              <a:t>, Manish, Mohamed and I’m Prescila and. </a:t>
            </a:r>
            <a:r>
              <a:rPr lang="en-US" dirty="0" err="1"/>
              <a:t>I”ll</a:t>
            </a:r>
            <a:r>
              <a:rPr lang="en-US" dirty="0"/>
              <a:t> be presenting our project for this week.</a:t>
            </a:r>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2</a:t>
            </a:fld>
            <a:endParaRPr lang="en-CA"/>
          </a:p>
        </p:txBody>
      </p:sp>
    </p:spTree>
    <p:extLst>
      <p:ext uri="{BB962C8B-B14F-4D97-AF65-F5344CB8AC3E}">
        <p14:creationId xmlns:p14="http://schemas.microsoft.com/office/powerpoint/2010/main" val="240021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key information about out client Toronto Football Club,  is a member of MLS or Major League Soccer since 2007, This football team has captivated fans with their exceptional performances. They are Grand champion of MLS Cup last 2017 and hold eight Canadian Championship titles.  BMO Field is there home base, with a seating capacity expanding to 40,000 and last year 2023 the average crowd attendance is 25,310.</a:t>
            </a:r>
          </a:p>
        </p:txBody>
      </p:sp>
      <p:sp>
        <p:nvSpPr>
          <p:cNvPr id="4" name="Slide Number Placeholder 3"/>
          <p:cNvSpPr>
            <a:spLocks noGrp="1"/>
          </p:cNvSpPr>
          <p:nvPr>
            <p:ph type="sldNum" sz="quarter" idx="5"/>
          </p:nvPr>
        </p:nvSpPr>
        <p:spPr/>
        <p:txBody>
          <a:bodyPr/>
          <a:lstStyle/>
          <a:p>
            <a:fld id="{F020D57B-F9D8-45EB-AA23-6DE5A6860CE8}" type="slidenum">
              <a:rPr lang="en-CA" smtClean="0"/>
              <a:t>3</a:t>
            </a:fld>
            <a:endParaRPr lang="en-CA"/>
          </a:p>
        </p:txBody>
      </p:sp>
    </p:spTree>
    <p:extLst>
      <p:ext uri="{BB962C8B-B14F-4D97-AF65-F5344CB8AC3E}">
        <p14:creationId xmlns:p14="http://schemas.microsoft.com/office/powerpoint/2010/main" val="384652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a:t>
            </a:r>
          </a:p>
          <a:p>
            <a:r>
              <a:rPr lang="en-US" dirty="0"/>
              <a:t> is to explore a data-driven approach to fan engagement and loyalty recognition.</a:t>
            </a:r>
          </a:p>
          <a:p>
            <a:endParaRPr lang="en-US" dirty="0"/>
          </a:p>
          <a:p>
            <a:r>
              <a:rPr lang="en-US" dirty="0"/>
              <a:t>Specifically, we're assessing the feasibility and potential benefits of developing an algorithm that would correlate historical weather data with fans attendance records.</a:t>
            </a:r>
          </a:p>
        </p:txBody>
      </p:sp>
      <p:sp>
        <p:nvSpPr>
          <p:cNvPr id="4" name="Slide Number Placeholder 3"/>
          <p:cNvSpPr>
            <a:spLocks noGrp="1"/>
          </p:cNvSpPr>
          <p:nvPr>
            <p:ph type="sldNum" sz="quarter" idx="5"/>
          </p:nvPr>
        </p:nvSpPr>
        <p:spPr/>
        <p:txBody>
          <a:bodyPr/>
          <a:lstStyle/>
          <a:p>
            <a:fld id="{F020D57B-F9D8-45EB-AA23-6DE5A6860CE8}" type="slidenum">
              <a:rPr lang="en-CA" smtClean="0"/>
              <a:t>4</a:t>
            </a:fld>
            <a:endParaRPr lang="en-CA"/>
          </a:p>
        </p:txBody>
      </p:sp>
    </p:spTree>
    <p:extLst>
      <p:ext uri="{BB962C8B-B14F-4D97-AF65-F5344CB8AC3E}">
        <p14:creationId xmlns:p14="http://schemas.microsoft.com/office/powerpoint/2010/main" val="418235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gathering and processing the data that we’ve collected. We created this chart  to help us analyze the data.  Please take note that these are all MLS games only and  Although the team started playing in the MLS since 2007 These charts represent a comprehensive overview of Toronto Football Clubs home games only which is in the BMO field in Toronto  from 2014 to 2024,  As you can see the left side of the graph  marks the numbers of games, and on the right side has the average fan attendance in thousands. The bar represents the number of games in  different seasons and weather conditions. </a:t>
            </a:r>
          </a:p>
          <a:p>
            <a:endParaRPr lang="en-US" dirty="0"/>
          </a:p>
          <a:p>
            <a:r>
              <a:rPr lang="en-US" dirty="0"/>
              <a:t>The Seasonal Patterns wherein</a:t>
            </a:r>
          </a:p>
          <a:p>
            <a:r>
              <a:rPr lang="en-US" dirty="0"/>
              <a:t>   - Games are primarily held in Spring, Summer, and Fall.</a:t>
            </a:r>
          </a:p>
          <a:p>
            <a:r>
              <a:rPr lang="en-US" dirty="0"/>
              <a:t>   - Winter games occurred only in 2016 and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Average Fan attendance Trends  which is represented by the purple line varies significantly across different seasons and years.</a:t>
            </a:r>
          </a:p>
          <a:p>
            <a:r>
              <a:rPr lang="en-US" dirty="0"/>
              <a:t>   - Clear weather and partially cloudy generally shows higher attendance, especially in summer months.</a:t>
            </a:r>
          </a:p>
          <a:p>
            <a:r>
              <a:rPr lang="en-US" dirty="0"/>
              <a:t>  - Snow and windy conditions are relatively rare and have lower attendance when they do occur and that is the reason on the sudden drop of the average attendance in 2017 since there is a one snowy game that represented by the violet bar, in 2022 there is one windy game the pink bar and then again in 2023 as you can see there is again a  violet bar that signify a snowy weather. </a:t>
            </a:r>
          </a:p>
          <a:p>
            <a:endParaRPr lang="en-US" dirty="0"/>
          </a:p>
          <a:p>
            <a:r>
              <a:rPr lang="en-US" dirty="0"/>
              <a:t>   - Orange bar represent Rain doesn't seem to have a lower attendance and number of games  as much as one might have expected. </a:t>
            </a:r>
          </a:p>
          <a:p>
            <a:r>
              <a:rPr lang="en-US" dirty="0"/>
              <a:t>This only means that rain or shine Fans are totally committed to support the Toronto football club team.</a:t>
            </a:r>
          </a:p>
          <a:p>
            <a:endParaRPr lang="en-US" dirty="0"/>
          </a:p>
          <a:p>
            <a:r>
              <a:rPr lang="en-US" dirty="0"/>
              <a:t>- Some years (like 2016 and 2017) show particularly high attendance peaks this is the year where Toronto Football Club won the MLS cup, Fan support is very evident that year.</a:t>
            </a:r>
          </a:p>
          <a:p>
            <a:endParaRPr lang="en-US" dirty="0"/>
          </a:p>
          <a:p>
            <a:r>
              <a:rPr lang="en-US" dirty="0"/>
              <a:t>The number of games and their distribution across seasons changes from year to year.</a:t>
            </a:r>
          </a:p>
          <a:p>
            <a:r>
              <a:rPr lang="en-US" dirty="0"/>
              <a:t>   - There's a noticeable drop in games and attendance in 2020 to 2021, due to the COVID-19 pandemic restrictions.</a:t>
            </a:r>
          </a:p>
          <a:p>
            <a:r>
              <a:rPr lang="en-US" dirty="0"/>
              <a:t>   - After the pandemic, there seems to be a gradual recovery in terms the number of  game numbers and fans attendance.</a:t>
            </a:r>
          </a:p>
          <a:p>
            <a:r>
              <a:rPr lang="en-US" dirty="0"/>
              <a:t>- There's an overall there is an increase in the number of games here in Canada from 2014 to 2024, with some fluctuations.</a:t>
            </a:r>
          </a:p>
        </p:txBody>
      </p:sp>
      <p:sp>
        <p:nvSpPr>
          <p:cNvPr id="4" name="Slide Number Placeholder 3"/>
          <p:cNvSpPr>
            <a:spLocks noGrp="1"/>
          </p:cNvSpPr>
          <p:nvPr>
            <p:ph type="sldNum" sz="quarter" idx="5"/>
          </p:nvPr>
        </p:nvSpPr>
        <p:spPr/>
        <p:txBody>
          <a:bodyPr/>
          <a:lstStyle/>
          <a:p>
            <a:fld id="{F020D57B-F9D8-45EB-AA23-6DE5A6860CE8}" type="slidenum">
              <a:rPr lang="en-CA" smtClean="0"/>
              <a:t>5</a:t>
            </a:fld>
            <a:endParaRPr lang="en-CA"/>
          </a:p>
        </p:txBody>
      </p:sp>
    </p:spTree>
    <p:extLst>
      <p:ext uri="{BB962C8B-B14F-4D97-AF65-F5344CB8AC3E}">
        <p14:creationId xmlns:p14="http://schemas.microsoft.com/office/powerpoint/2010/main" val="2825856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thorough analysis, we've determined that developing an algorithm to correlate weather data with fan attendance, wherein…. It…. Is…. Not…… only innovative but entirely feasible. Let me walk you through our reason why it is feasible:</a:t>
            </a:r>
          </a:p>
          <a:p>
            <a:endParaRPr lang="en-US" dirty="0"/>
          </a:p>
          <a:p>
            <a:r>
              <a:rPr lang="en-US" dirty="0"/>
              <a:t>First, regarding data availability, We have access to comprehensive weather records from reliable meteorological sources, providing us with accurate historical data for every game day. </a:t>
            </a:r>
          </a:p>
          <a:p>
            <a:r>
              <a:rPr lang="en-US" dirty="0"/>
              <a:t>The Toronto Football Club management maintains a detailed attendance records of our fans,  for all of the games. This combination gives us a robust dataset to work with.</a:t>
            </a:r>
          </a:p>
          <a:p>
            <a:r>
              <a:rPr lang="en-US" dirty="0"/>
              <a:t>Moving to our technical capabilities, we're well-equipped to handle this challenge. The modern analytics tools at our disposal are more than capable of processing the complex correlations required for this project. </a:t>
            </a:r>
          </a:p>
          <a:p>
            <a:endParaRPr lang="en-US" dirty="0"/>
          </a:p>
          <a:p>
            <a:r>
              <a:rPr lang="en-US" dirty="0"/>
              <a:t>Furthermore, our existing IT infrastructure can support the implementation of this new system without significant overhauls.</a:t>
            </a:r>
          </a:p>
          <a:p>
            <a:r>
              <a:rPr lang="en-US" dirty="0"/>
              <a:t>Our objective for this project is well-defined, which is crucial for its success. We aim to identify and reward fans who demonstrate exceptional loyalty by attending matches despite challenging weather conditions. </a:t>
            </a:r>
          </a:p>
          <a:p>
            <a:endParaRPr lang="en-US" dirty="0"/>
          </a:p>
          <a:p>
            <a:r>
              <a:rPr lang="en-US" dirty="0"/>
              <a:t>Lastly, let's consider the resource aspect. While this project will require an investment of time and resources, our analysis indicates that it's achievable with proper planning and allocation. Moreover, the potential return on investment is substantial. By enhancing our ability to recognize and reward our most dedicated fans, we anticipate significant long-term benefits in fan engagement and loyalty.</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6</a:t>
            </a:fld>
            <a:endParaRPr lang="en-CA"/>
          </a:p>
        </p:txBody>
      </p:sp>
    </p:spTree>
    <p:extLst>
      <p:ext uri="{BB962C8B-B14F-4D97-AF65-F5344CB8AC3E}">
        <p14:creationId xmlns:p14="http://schemas.microsoft.com/office/powerpoint/2010/main" val="254630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potential advantages of implementing an algorithm to in our sports marketing strategy. We've identified four key areas where this innovative approach could significantly impact our operations and fan relationships.</a:t>
            </a:r>
          </a:p>
          <a:p>
            <a:endParaRPr lang="en-US" dirty="0"/>
          </a:p>
          <a:p>
            <a:r>
              <a:rPr lang="en-US" dirty="0"/>
              <a:t>First, Enhanced Fan Engagement. Recognize and reward fans for their loyalty. This will create a stronger emotional connection to our dedicated supporters. </a:t>
            </a:r>
          </a:p>
          <a:p>
            <a:r>
              <a:rPr lang="en-US" dirty="0"/>
              <a:t>One idea is to promote a meet and greet. Wherein fans who attend the game will be part of a raffle. And the winner gets a chance to meet a player and have a jersey  signed this is one of the most sooth after activity this can attract </a:t>
            </a:r>
          </a:p>
          <a:p>
            <a:r>
              <a:rPr lang="en-US" dirty="0"/>
              <a:t>fans to attend specially on those expected low attendance games.</a:t>
            </a:r>
          </a:p>
          <a:p>
            <a:r>
              <a:rPr lang="en-US" dirty="0"/>
              <a:t> </a:t>
            </a:r>
          </a:p>
          <a:p>
            <a:r>
              <a:rPr lang="en-US" dirty="0"/>
              <a:t>Second, Data-Driven Marketing. By leveraging real-time data, we can tailor promotions based on factors like weather forecasts and optimize our ticket pricing strategies. </a:t>
            </a:r>
          </a:p>
          <a:p>
            <a:r>
              <a:rPr lang="en-US" dirty="0"/>
              <a:t>This approach ensures we're making informed decisions that resonate with our audience.</a:t>
            </a:r>
          </a:p>
          <a:p>
            <a:endParaRPr lang="en-US" dirty="0"/>
          </a:p>
          <a:p>
            <a:r>
              <a:rPr lang="en-US" dirty="0"/>
              <a:t>Third, Increased Attendance. The ability to incentivize attendance during typically low-turnout games. This targeted approach could potentially boost our overall season attendance figures.</a:t>
            </a:r>
          </a:p>
          <a:p>
            <a:r>
              <a:rPr lang="en-US" dirty="0"/>
              <a:t>By offering warm drink, heating or warm rooms during windy or snowy games.</a:t>
            </a:r>
          </a:p>
          <a:p>
            <a:endParaRPr lang="en-US" dirty="0"/>
          </a:p>
          <a:p>
            <a:endParaRPr lang="en-US" dirty="0"/>
          </a:p>
          <a:p>
            <a:r>
              <a:rPr lang="en-US" dirty="0"/>
              <a:t>Lastly, Competitive Edge. A unique approach in sports marketing. By demonstrating innovative use of data analytics in fan relations, we position ourselves at the forefront of the industry.</a:t>
            </a:r>
          </a:p>
          <a:p>
            <a:r>
              <a:rPr lang="en-US" dirty="0"/>
              <a:t>Differentiate from competitors by offering a more personalized, loyalty-focused approach. Like giving away free hot drinks or discounted warm scarfs or blankets using cold season.  Personalized collectable memorabilia like signed football ball. </a:t>
            </a:r>
          </a:p>
          <a:p>
            <a:endParaRPr lang="en-CA" dirty="0"/>
          </a:p>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7</a:t>
            </a:fld>
            <a:endParaRPr lang="en-CA"/>
          </a:p>
        </p:txBody>
      </p:sp>
    </p:spTree>
    <p:extLst>
      <p:ext uri="{BB962C8B-B14F-4D97-AF65-F5344CB8AC3E}">
        <p14:creationId xmlns:p14="http://schemas.microsoft.com/office/powerpoint/2010/main" val="212014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feasibility study we recommend that developing a weather-attendance algorithm is practical and very valuable for Toronto FC, with this enhancing fan </a:t>
            </a:r>
            <a:r>
              <a:rPr lang="en-US" dirty="0" err="1"/>
              <a:t>engement</a:t>
            </a:r>
            <a:r>
              <a:rPr lang="en-US" dirty="0"/>
              <a:t> and the ability to recognize loyal fans with data driven approach will set a new standard in showing appreciation to the fans.</a:t>
            </a:r>
          </a:p>
          <a:p>
            <a:endParaRPr lang="en-CA" dirty="0"/>
          </a:p>
        </p:txBody>
      </p:sp>
      <p:sp>
        <p:nvSpPr>
          <p:cNvPr id="4" name="Slide Number Placeholder 3"/>
          <p:cNvSpPr>
            <a:spLocks noGrp="1"/>
          </p:cNvSpPr>
          <p:nvPr>
            <p:ph type="sldNum" sz="quarter" idx="5"/>
          </p:nvPr>
        </p:nvSpPr>
        <p:spPr/>
        <p:txBody>
          <a:bodyPr/>
          <a:lstStyle/>
          <a:p>
            <a:fld id="{F020D57B-F9D8-45EB-AA23-6DE5A6860CE8}" type="slidenum">
              <a:rPr lang="en-CA" smtClean="0"/>
              <a:t>8</a:t>
            </a:fld>
            <a:endParaRPr lang="en-CA"/>
          </a:p>
        </p:txBody>
      </p:sp>
    </p:spTree>
    <p:extLst>
      <p:ext uri="{BB962C8B-B14F-4D97-AF65-F5344CB8AC3E}">
        <p14:creationId xmlns:p14="http://schemas.microsoft.com/office/powerpoint/2010/main" val="416547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6.jpeg"/><Relationship Id="rId3" Type="http://schemas.openxmlformats.org/officeDocument/2006/relationships/image" Target="../media/image10.png"/><Relationship Id="rId7" Type="http://schemas.openxmlformats.org/officeDocument/2006/relationships/image" Target="../media/image1.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3.jpeg"/><Relationship Id="rId4" Type="http://schemas.openxmlformats.org/officeDocument/2006/relationships/image" Target="../media/image11.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2.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20.jpeg"/><Relationship Id="rId4" Type="http://schemas.openxmlformats.org/officeDocument/2006/relationships/image" Target="../media/image18.sv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22.jpeg"/><Relationship Id="rId4" Type="http://schemas.openxmlformats.org/officeDocument/2006/relationships/image" Target="../media/image18.sv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jpeg"/><Relationship Id="rId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image" Target="../media/image11.svg"/><Relationship Id="rId9" Type="http://schemas.openxmlformats.org/officeDocument/2006/relationships/image" Target="../media/image24.jpe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jpeg"/><Relationship Id="rId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image" Target="../media/image11.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api.open-meteo.com/v1/forecast" TargetMode="External"/><Relationship Id="rId3"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hyperlink" Target="https://soccerstadiumdigest.com/2023-mls-attendance"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hyperlink" Target="https://www.statista.com/topics/2892/major-league-soccer-mls" TargetMode="External"/><Relationship Id="rId5" Type="http://schemas.openxmlformats.org/officeDocument/2006/relationships/image" Target="../media/image1.png"/><Relationship Id="rId15" Type="http://schemas.openxmlformats.org/officeDocument/2006/relationships/image" Target="../media/image12.png"/><Relationship Id="rId10" Type="http://schemas.openxmlformats.org/officeDocument/2006/relationships/hyperlink" Target="https://en.wikipedia.org/wiki/BMO_Field" TargetMode="External"/><Relationship Id="rId4" Type="http://schemas.openxmlformats.org/officeDocument/2006/relationships/image" Target="../media/image19.png"/><Relationship Id="rId9" Type="http://schemas.openxmlformats.org/officeDocument/2006/relationships/image" Target="../media/image34.png"/><Relationship Id="rId14" Type="http://schemas.openxmlformats.org/officeDocument/2006/relationships/hyperlink" Target="https://www.visualcrossing.com/weather/weather-data-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1438"/>
        </a:solidFill>
        <a:effectLst/>
      </p:bgPr>
    </p:bg>
    <p:spTree>
      <p:nvGrpSpPr>
        <p:cNvPr id="1" name=""/>
        <p:cNvGrpSpPr/>
        <p:nvPr/>
      </p:nvGrpSpPr>
      <p:grpSpPr>
        <a:xfrm>
          <a:off x="0" y="0"/>
          <a:ext cx="0" cy="0"/>
          <a:chOff x="0" y="0"/>
          <a:chExt cx="0" cy="0"/>
        </a:xfrm>
      </p:grpSpPr>
      <p:sp>
        <p:nvSpPr>
          <p:cNvPr id="2" name="Freeform 2"/>
          <p:cNvSpPr/>
          <p:nvPr/>
        </p:nvSpPr>
        <p:spPr>
          <a:xfrm>
            <a:off x="0" y="4660589"/>
            <a:ext cx="5626411" cy="5626411"/>
          </a:xfrm>
          <a:custGeom>
            <a:avLst/>
            <a:gdLst/>
            <a:ahLst/>
            <a:cxnLst/>
            <a:rect l="l" t="t" r="r" b="b"/>
            <a:pathLst>
              <a:path w="5626411" h="5626411">
                <a:moveTo>
                  <a:pt x="0" y="0"/>
                </a:moveTo>
                <a:lnTo>
                  <a:pt x="5626411" y="0"/>
                </a:lnTo>
                <a:lnTo>
                  <a:pt x="5626411" y="5626411"/>
                </a:lnTo>
                <a:lnTo>
                  <a:pt x="0" y="562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2371040" y="-2096365"/>
            <a:ext cx="5667655" cy="5667655"/>
          </a:xfrm>
          <a:custGeom>
            <a:avLst/>
            <a:gdLst/>
            <a:ahLst/>
            <a:cxnLst/>
            <a:rect l="l" t="t" r="r" b="b"/>
            <a:pathLst>
              <a:path w="5667655" h="5667655">
                <a:moveTo>
                  <a:pt x="0" y="0"/>
                </a:moveTo>
                <a:lnTo>
                  <a:pt x="5667655" y="0"/>
                </a:lnTo>
                <a:lnTo>
                  <a:pt x="5667655" y="5667655"/>
                </a:lnTo>
                <a:lnTo>
                  <a:pt x="0" y="5667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 name="Freeform 4"/>
          <p:cNvSpPr/>
          <p:nvPr/>
        </p:nvSpPr>
        <p:spPr>
          <a:xfrm>
            <a:off x="12972968" y="5075173"/>
            <a:ext cx="7308191" cy="7308191"/>
          </a:xfrm>
          <a:custGeom>
            <a:avLst/>
            <a:gdLst/>
            <a:ahLst/>
            <a:cxnLst/>
            <a:rect l="l" t="t" r="r" b="b"/>
            <a:pathLst>
              <a:path w="7308191" h="7308191">
                <a:moveTo>
                  <a:pt x="0" y="0"/>
                </a:moveTo>
                <a:lnTo>
                  <a:pt x="7308192" y="0"/>
                </a:lnTo>
                <a:lnTo>
                  <a:pt x="7308192" y="7308192"/>
                </a:lnTo>
                <a:lnTo>
                  <a:pt x="0" y="73081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5" name="AutoShape 5"/>
          <p:cNvSpPr/>
          <p:nvPr/>
        </p:nvSpPr>
        <p:spPr>
          <a:xfrm>
            <a:off x="10521468" y="5747859"/>
            <a:ext cx="1840536" cy="0"/>
          </a:xfrm>
          <a:prstGeom prst="line">
            <a:avLst/>
          </a:prstGeom>
          <a:ln w="57150" cap="flat">
            <a:solidFill>
              <a:srgbClr val="FFFFFF"/>
            </a:solidFill>
            <a:prstDash val="solid"/>
            <a:headEnd type="none" w="sm" len="sm"/>
            <a:tailEnd type="none" w="sm" len="sm"/>
          </a:ln>
        </p:spPr>
        <p:txBody>
          <a:bodyPr/>
          <a:lstStyle/>
          <a:p>
            <a:endParaRPr lang="en-CA"/>
          </a:p>
        </p:txBody>
      </p:sp>
      <p:sp>
        <p:nvSpPr>
          <p:cNvPr id="6" name="Freeform 6"/>
          <p:cNvSpPr/>
          <p:nvPr/>
        </p:nvSpPr>
        <p:spPr>
          <a:xfrm>
            <a:off x="15926138" y="1028700"/>
            <a:ext cx="1333162" cy="1376167"/>
          </a:xfrm>
          <a:custGeom>
            <a:avLst/>
            <a:gdLst/>
            <a:ahLst/>
            <a:cxnLst/>
            <a:rect l="l" t="t" r="r" b="b"/>
            <a:pathLst>
              <a:path w="1333162" h="1376167">
                <a:moveTo>
                  <a:pt x="0" y="0"/>
                </a:moveTo>
                <a:lnTo>
                  <a:pt x="1333162" y="0"/>
                </a:lnTo>
                <a:lnTo>
                  <a:pt x="1333162" y="1376167"/>
                </a:lnTo>
                <a:lnTo>
                  <a:pt x="0" y="1376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7" name="Freeform 7"/>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1"/>
            <a:stretch>
              <a:fillRect/>
            </a:stretch>
          </a:blipFill>
        </p:spPr>
        <p:txBody>
          <a:bodyPr/>
          <a:lstStyle/>
          <a:p>
            <a:endParaRPr lang="en-CA"/>
          </a:p>
        </p:txBody>
      </p:sp>
      <p:sp>
        <p:nvSpPr>
          <p:cNvPr id="8" name="Freeform 8"/>
          <p:cNvSpPr/>
          <p:nvPr/>
        </p:nvSpPr>
        <p:spPr>
          <a:xfrm>
            <a:off x="9144000" y="-58871"/>
            <a:ext cx="9270979" cy="10345871"/>
          </a:xfrm>
          <a:custGeom>
            <a:avLst/>
            <a:gdLst/>
            <a:ahLst/>
            <a:cxnLst/>
            <a:rect l="l" t="t" r="r" b="b"/>
            <a:pathLst>
              <a:path w="18414980" h="10345871">
                <a:moveTo>
                  <a:pt x="0" y="0"/>
                </a:moveTo>
                <a:lnTo>
                  <a:pt x="18414980" y="0"/>
                </a:lnTo>
                <a:lnTo>
                  <a:pt x="18414980" y="10345871"/>
                </a:lnTo>
                <a:lnTo>
                  <a:pt x="0" y="10345871"/>
                </a:lnTo>
                <a:lnTo>
                  <a:pt x="0" y="0"/>
                </a:lnTo>
                <a:close/>
              </a:path>
            </a:pathLst>
          </a:custGeom>
          <a:blipFill>
            <a:blip r:embed="rId12">
              <a:alphaModFix amt="90000"/>
              <a:extLst>
                <a:ext uri="{96DAC541-7B7A-43D3-8B79-37D633B846F1}">
                  <asvg:svgBlip xmlns:asvg="http://schemas.microsoft.com/office/drawing/2016/SVG/main" r:embed="rId13"/>
                </a:ext>
              </a:extLst>
            </a:blip>
            <a:stretch>
              <a:fillRect/>
            </a:stretch>
          </a:blipFill>
        </p:spPr>
        <p:txBody>
          <a:bodyPr/>
          <a:lstStyle/>
          <a:p>
            <a:endParaRPr lang="en-CA" dirty="0"/>
          </a:p>
        </p:txBody>
      </p:sp>
      <p:sp>
        <p:nvSpPr>
          <p:cNvPr id="9" name="Freeform 9"/>
          <p:cNvSpPr/>
          <p:nvPr/>
        </p:nvSpPr>
        <p:spPr>
          <a:xfrm>
            <a:off x="9063017" y="8306232"/>
            <a:ext cx="4648898" cy="1962417"/>
          </a:xfrm>
          <a:custGeom>
            <a:avLst/>
            <a:gdLst/>
            <a:ahLst/>
            <a:cxnLst/>
            <a:rect l="l" t="t" r="r" b="b"/>
            <a:pathLst>
              <a:path w="4648898" h="1962417">
                <a:moveTo>
                  <a:pt x="0" y="0"/>
                </a:moveTo>
                <a:lnTo>
                  <a:pt x="4648898" y="0"/>
                </a:lnTo>
                <a:lnTo>
                  <a:pt x="4648898" y="1962417"/>
                </a:lnTo>
                <a:lnTo>
                  <a:pt x="0" y="1962417"/>
                </a:lnTo>
                <a:lnTo>
                  <a:pt x="0" y="0"/>
                </a:lnTo>
                <a:close/>
              </a:path>
            </a:pathLst>
          </a:custGeom>
          <a:blipFill>
            <a:blip r:embed="rId14"/>
            <a:stretch>
              <a:fillRect/>
            </a:stretch>
          </a:blipFill>
        </p:spPr>
        <p:txBody>
          <a:bodyPr/>
          <a:lstStyle/>
          <a:p>
            <a:endParaRPr lang="en-CA"/>
          </a:p>
        </p:txBody>
      </p:sp>
      <p:sp>
        <p:nvSpPr>
          <p:cNvPr id="10" name="TextBox 10"/>
          <p:cNvSpPr txBox="1"/>
          <p:nvPr/>
        </p:nvSpPr>
        <p:spPr>
          <a:xfrm>
            <a:off x="6559428" y="4951730"/>
            <a:ext cx="11380494" cy="2449388"/>
          </a:xfrm>
          <a:prstGeom prst="rect">
            <a:avLst/>
          </a:prstGeom>
        </p:spPr>
        <p:txBody>
          <a:bodyPr lIns="0" tIns="0" rIns="0" bIns="0" rtlCol="0" anchor="t">
            <a:spAutoFit/>
          </a:bodyPr>
          <a:lstStyle/>
          <a:p>
            <a:pPr algn="r">
              <a:lnSpc>
                <a:spcPts val="5169"/>
              </a:lnSpc>
            </a:pPr>
            <a:r>
              <a:rPr lang="en-US" sz="4699" b="1" dirty="0">
                <a:solidFill>
                  <a:srgbClr val="F7F7F8"/>
                </a:solidFill>
                <a:latin typeface="Breul Grotesk Bold"/>
                <a:ea typeface="Breul Grotesk Bold"/>
                <a:cs typeface="Breul Grotesk Bold"/>
                <a:sym typeface="Breul Grotesk Bold"/>
              </a:rPr>
              <a:t>FEASIBILITY STUDY</a:t>
            </a:r>
          </a:p>
          <a:p>
            <a:pPr algn="r">
              <a:lnSpc>
                <a:spcPts val="5169"/>
              </a:lnSpc>
            </a:pPr>
            <a:r>
              <a:rPr lang="en-US" sz="4699" b="1" dirty="0">
                <a:solidFill>
                  <a:srgbClr val="F7F7F8"/>
                </a:solidFill>
                <a:latin typeface="Breul Grotesk Bold"/>
                <a:ea typeface="Breul Grotesk Bold"/>
                <a:cs typeface="Breul Grotesk Bold"/>
                <a:sym typeface="Breul Grotesk Bold"/>
              </a:rPr>
              <a:t>ON WEATHER-DRIVEN </a:t>
            </a:r>
          </a:p>
          <a:p>
            <a:pPr algn="r">
              <a:lnSpc>
                <a:spcPts val="5169"/>
              </a:lnSpc>
            </a:pPr>
            <a:r>
              <a:rPr lang="en-US" sz="4699" b="1" dirty="0">
                <a:solidFill>
                  <a:srgbClr val="F7F7F8"/>
                </a:solidFill>
                <a:latin typeface="Breul Grotesk Bold"/>
                <a:ea typeface="Breul Grotesk Bold"/>
                <a:cs typeface="Breul Grotesk Bold"/>
                <a:sym typeface="Breul Grotesk Bold"/>
              </a:rPr>
              <a:t>ATTENDANCE  INSIGHTS</a:t>
            </a:r>
          </a:p>
          <a:p>
            <a:pPr algn="r">
              <a:lnSpc>
                <a:spcPts val="3520"/>
              </a:lnSpc>
            </a:pPr>
            <a:r>
              <a:rPr lang="en-US" sz="3200" b="1" dirty="0">
                <a:solidFill>
                  <a:srgbClr val="FFFFFF"/>
                </a:solidFill>
                <a:latin typeface="Barlow SemiCondensed Bold"/>
                <a:ea typeface="Barlow SemiCondensed Bold"/>
                <a:cs typeface="Barlow SemiCondensed Bold"/>
                <a:sym typeface="Barlow SemiCondensed Bold"/>
              </a:rPr>
              <a:t>ENGAGING THE UNSTOPPABLE</a:t>
            </a:r>
          </a:p>
        </p:txBody>
      </p:sp>
      <p:sp>
        <p:nvSpPr>
          <p:cNvPr id="11" name="TextBox 11"/>
          <p:cNvSpPr txBox="1"/>
          <p:nvPr/>
        </p:nvSpPr>
        <p:spPr>
          <a:xfrm>
            <a:off x="7193297" y="948374"/>
            <a:ext cx="10746625" cy="3712215"/>
          </a:xfrm>
          <a:prstGeom prst="rect">
            <a:avLst/>
          </a:prstGeom>
        </p:spPr>
        <p:txBody>
          <a:bodyPr lIns="0" tIns="0" rIns="0" bIns="0" rtlCol="0" anchor="t">
            <a:spAutoFit/>
          </a:bodyPr>
          <a:lstStyle/>
          <a:p>
            <a:pPr algn="r">
              <a:lnSpc>
                <a:spcPts val="9680"/>
              </a:lnSpc>
            </a:pPr>
            <a:r>
              <a:rPr lang="en-US" sz="8800" b="1" dirty="0">
                <a:solidFill>
                  <a:srgbClr val="FFFFFF"/>
                </a:solidFill>
                <a:latin typeface="Barlow SemiCondensed Bold"/>
                <a:ea typeface="Barlow SemiCondensed Bold"/>
                <a:cs typeface="Barlow SemiCondensed Bold"/>
                <a:sym typeface="Barlow SemiCondensed Bold"/>
              </a:rPr>
              <a:t>REWARDING </a:t>
            </a:r>
          </a:p>
          <a:p>
            <a:pPr algn="r">
              <a:lnSpc>
                <a:spcPts val="9680"/>
              </a:lnSpc>
            </a:pPr>
            <a:r>
              <a:rPr lang="en-US" sz="8800" b="1" dirty="0">
                <a:solidFill>
                  <a:srgbClr val="FFFFFF"/>
                </a:solidFill>
                <a:latin typeface="Barlow SemiCondensed Bold"/>
                <a:ea typeface="Barlow SemiCondensed Bold"/>
                <a:cs typeface="Barlow SemiCondensed Bold"/>
                <a:sym typeface="Barlow SemiCondensed Bold"/>
              </a:rPr>
              <a:t>TORONTO FC’S </a:t>
            </a:r>
          </a:p>
          <a:p>
            <a:pPr algn="r">
              <a:lnSpc>
                <a:spcPts val="9680"/>
              </a:lnSpc>
            </a:pPr>
            <a:r>
              <a:rPr lang="en-US" sz="8800" b="1" dirty="0">
                <a:solidFill>
                  <a:srgbClr val="FFFFFF"/>
                </a:solidFill>
                <a:latin typeface="Barlow SemiCondensed Bold"/>
                <a:ea typeface="Barlow SemiCondensed Bold"/>
                <a:cs typeface="Barlow SemiCondensed Bold"/>
                <a:sym typeface="Barlow SemiCondensed Bold"/>
              </a:rPr>
              <a:t> LOYAL FANS</a:t>
            </a:r>
          </a:p>
        </p:txBody>
      </p:sp>
      <p:sp>
        <p:nvSpPr>
          <p:cNvPr id="12" name="TextBox 12"/>
          <p:cNvSpPr txBox="1"/>
          <p:nvPr/>
        </p:nvSpPr>
        <p:spPr>
          <a:xfrm>
            <a:off x="9144000" y="7879714"/>
            <a:ext cx="8185126" cy="450215"/>
          </a:xfrm>
          <a:prstGeom prst="rect">
            <a:avLst/>
          </a:prstGeom>
        </p:spPr>
        <p:txBody>
          <a:bodyPr lIns="0" tIns="0" rIns="0" bIns="0" rtlCol="0" anchor="t">
            <a:spAutoFit/>
          </a:bodyPr>
          <a:lstStyle/>
          <a:p>
            <a:pPr algn="l">
              <a:lnSpc>
                <a:spcPts val="3520"/>
              </a:lnSpc>
            </a:pPr>
            <a:r>
              <a:rPr lang="en-US" sz="3200" b="1" dirty="0">
                <a:latin typeface="Barlow SemiCondensed Bold"/>
                <a:ea typeface="Barlow SemiCondensed Bold"/>
                <a:cs typeface="Barlow SemiCondensed Bold"/>
                <a:sym typeface="Barlow SemiCondensed Bold"/>
              </a:rPr>
              <a:t>WEEK 4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231947">
            <a:off x="-147887" y="5374558"/>
            <a:ext cx="19948796" cy="11207596"/>
          </a:xfrm>
          <a:custGeom>
            <a:avLst/>
            <a:gdLst/>
            <a:ahLst/>
            <a:cxnLst/>
            <a:rect l="l" t="t" r="r" b="b"/>
            <a:pathLst>
              <a:path w="19948796" h="11207596">
                <a:moveTo>
                  <a:pt x="0" y="0"/>
                </a:moveTo>
                <a:lnTo>
                  <a:pt x="19948796" y="0"/>
                </a:lnTo>
                <a:lnTo>
                  <a:pt x="19948796" y="11207596"/>
                </a:lnTo>
                <a:lnTo>
                  <a:pt x="0" y="11207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14491086" y="5765378"/>
            <a:ext cx="4955786" cy="4955786"/>
          </a:xfrm>
          <a:custGeom>
            <a:avLst/>
            <a:gdLst/>
            <a:ahLst/>
            <a:cxnLst/>
            <a:rect l="l" t="t" r="r" b="b"/>
            <a:pathLst>
              <a:path w="4955786" h="4955786">
                <a:moveTo>
                  <a:pt x="0" y="0"/>
                </a:moveTo>
                <a:lnTo>
                  <a:pt x="4955786" y="0"/>
                </a:lnTo>
                <a:lnTo>
                  <a:pt x="4955786" y="4955786"/>
                </a:lnTo>
                <a:lnTo>
                  <a:pt x="0" y="4955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nvGrpSpPr>
          <p:cNvPr id="4" name="Group 4"/>
          <p:cNvGrpSpPr/>
          <p:nvPr/>
        </p:nvGrpSpPr>
        <p:grpSpPr>
          <a:xfrm>
            <a:off x="5226533" y="4195264"/>
            <a:ext cx="3684378" cy="4172478"/>
            <a:chOff x="0" y="0"/>
            <a:chExt cx="1006916" cy="1140311"/>
          </a:xfrm>
        </p:grpSpPr>
        <p:sp>
          <p:nvSpPr>
            <p:cNvPr id="5" name="Freeform 5"/>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6" name="TextBox 6"/>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9391044" y="4195264"/>
            <a:ext cx="3684378" cy="4172478"/>
            <a:chOff x="0" y="0"/>
            <a:chExt cx="1006916" cy="1140311"/>
          </a:xfrm>
        </p:grpSpPr>
        <p:sp>
          <p:nvSpPr>
            <p:cNvPr id="8" name="Freeform 8"/>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9" name="TextBox 9"/>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3555555" y="4195264"/>
            <a:ext cx="3703745" cy="4172478"/>
            <a:chOff x="0" y="0"/>
            <a:chExt cx="1012209" cy="1140311"/>
          </a:xfrm>
        </p:grpSpPr>
        <p:sp>
          <p:nvSpPr>
            <p:cNvPr id="11" name="Freeform 11"/>
            <p:cNvSpPr/>
            <p:nvPr/>
          </p:nvSpPr>
          <p:spPr>
            <a:xfrm>
              <a:off x="0" y="0"/>
              <a:ext cx="1012209" cy="1140311"/>
            </a:xfrm>
            <a:custGeom>
              <a:avLst/>
              <a:gdLst/>
              <a:ahLst/>
              <a:cxnLst/>
              <a:rect l="l" t="t" r="r" b="b"/>
              <a:pathLst>
                <a:path w="1012209" h="1140311">
                  <a:moveTo>
                    <a:pt x="0" y="0"/>
                  </a:moveTo>
                  <a:lnTo>
                    <a:pt x="1012209" y="0"/>
                  </a:lnTo>
                  <a:lnTo>
                    <a:pt x="1012209" y="1140311"/>
                  </a:lnTo>
                  <a:lnTo>
                    <a:pt x="0" y="1140311"/>
                  </a:lnTo>
                  <a:close/>
                </a:path>
              </a:pathLst>
            </a:custGeom>
            <a:solidFill>
              <a:srgbClr val="FFFFFF"/>
            </a:solidFill>
          </p:spPr>
          <p:txBody>
            <a:bodyPr/>
            <a:lstStyle/>
            <a:p>
              <a:endParaRPr lang="en-CA"/>
            </a:p>
          </p:txBody>
        </p:sp>
        <p:sp>
          <p:nvSpPr>
            <p:cNvPr id="12" name="TextBox 12"/>
            <p:cNvSpPr txBox="1"/>
            <p:nvPr/>
          </p:nvSpPr>
          <p:spPr>
            <a:xfrm>
              <a:off x="0" y="-47625"/>
              <a:ext cx="1012209" cy="1187936"/>
            </a:xfrm>
            <a:prstGeom prst="rect">
              <a:avLst/>
            </a:prstGeom>
          </p:spPr>
          <p:txBody>
            <a:bodyPr lIns="50800" tIns="50800" rIns="50800" bIns="50800" rtlCol="0" anchor="ctr"/>
            <a:lstStyle/>
            <a:p>
              <a:pPr algn="ctr">
                <a:lnSpc>
                  <a:spcPts val="2940"/>
                </a:lnSpc>
              </a:pPr>
              <a:endParaRPr/>
            </a:p>
            <a:p>
              <a:pPr algn="ctr">
                <a:lnSpc>
                  <a:spcPts val="2940"/>
                </a:lnSpc>
              </a:pPr>
              <a:endParaRPr/>
            </a:p>
            <a:p>
              <a:pPr algn="ctr">
                <a:lnSpc>
                  <a:spcPts val="2940"/>
                </a:lnSpc>
              </a:pPr>
              <a:endParaRPr/>
            </a:p>
          </p:txBody>
        </p:sp>
      </p:grpSp>
      <p:sp>
        <p:nvSpPr>
          <p:cNvPr id="13" name="Freeform 13"/>
          <p:cNvSpPr/>
          <p:nvPr/>
        </p:nvSpPr>
        <p:spPr>
          <a:xfrm>
            <a:off x="0" y="6065973"/>
            <a:ext cx="4354596" cy="4354596"/>
          </a:xfrm>
          <a:custGeom>
            <a:avLst/>
            <a:gdLst/>
            <a:ahLst/>
            <a:cxnLst/>
            <a:rect l="l" t="t" r="r" b="b"/>
            <a:pathLst>
              <a:path w="4354596" h="4354596">
                <a:moveTo>
                  <a:pt x="0" y="0"/>
                </a:moveTo>
                <a:lnTo>
                  <a:pt x="4354596" y="0"/>
                </a:lnTo>
                <a:lnTo>
                  <a:pt x="4354596" y="4354596"/>
                </a:lnTo>
                <a:lnTo>
                  <a:pt x="0" y="4354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4" name="Freeform 14"/>
          <p:cNvSpPr/>
          <p:nvPr/>
        </p:nvSpPr>
        <p:spPr>
          <a:xfrm>
            <a:off x="6407123" y="326354"/>
            <a:ext cx="5473754" cy="2310609"/>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9"/>
            <a:stretch>
              <a:fillRect/>
            </a:stretch>
          </a:blipFill>
        </p:spPr>
        <p:txBody>
          <a:bodyPr/>
          <a:lstStyle/>
          <a:p>
            <a:endParaRPr lang="en-CA"/>
          </a:p>
        </p:txBody>
      </p:sp>
      <p:sp>
        <p:nvSpPr>
          <p:cNvPr id="15" name="TextBox 15"/>
          <p:cNvSpPr txBox="1"/>
          <p:nvPr/>
        </p:nvSpPr>
        <p:spPr>
          <a:xfrm>
            <a:off x="861124" y="8682067"/>
            <a:ext cx="7577935" cy="1054989"/>
          </a:xfrm>
          <a:prstGeom prst="rect">
            <a:avLst/>
          </a:prstGeom>
        </p:spPr>
        <p:txBody>
          <a:bodyPr lIns="0" tIns="0" rIns="0" bIns="0" rtlCol="0" anchor="t">
            <a:spAutoFit/>
          </a:bodyPr>
          <a:lstStyle/>
          <a:p>
            <a:pPr algn="l">
              <a:lnSpc>
                <a:spcPts val="8208"/>
              </a:lnSpc>
            </a:pPr>
            <a:r>
              <a:rPr lang="en-US" sz="7200" b="1">
                <a:solidFill>
                  <a:srgbClr val="F7F7F8"/>
                </a:solidFill>
                <a:latin typeface="Barlow SemiCondensed Bold"/>
                <a:ea typeface="Barlow SemiCondensed Bold"/>
                <a:cs typeface="Barlow SemiCondensed Bold"/>
                <a:sym typeface="Barlow SemiCondensed Bold"/>
              </a:rPr>
              <a:t>TEAM MEMBERS</a:t>
            </a:r>
          </a:p>
        </p:txBody>
      </p:sp>
      <p:sp>
        <p:nvSpPr>
          <p:cNvPr id="16" name="TextBox 16"/>
          <p:cNvSpPr txBox="1"/>
          <p:nvPr/>
        </p:nvSpPr>
        <p:spPr>
          <a:xfrm>
            <a:off x="962386" y="3392780"/>
            <a:ext cx="3687706" cy="462534"/>
          </a:xfrm>
          <a:prstGeom prst="rect">
            <a:avLst/>
          </a:prstGeom>
        </p:spPr>
        <p:txBody>
          <a:bodyPr lIns="0" tIns="0" rIns="0" bIns="0" rtlCol="0" anchor="t">
            <a:spAutoFit/>
          </a:bodyPr>
          <a:lstStyle/>
          <a:p>
            <a:pPr algn="ctr">
              <a:lnSpc>
                <a:spcPts val="3648"/>
              </a:lnSpc>
            </a:pPr>
            <a:r>
              <a:rPr lang="en-US" sz="3200" b="1">
                <a:solidFill>
                  <a:srgbClr val="030724"/>
                </a:solidFill>
                <a:latin typeface="Barlow SemiCondensed Bold"/>
                <a:ea typeface="Barlow SemiCondensed Bold"/>
                <a:cs typeface="Barlow SemiCondensed Bold"/>
                <a:sym typeface="Barlow SemiCondensed Bold"/>
              </a:rPr>
              <a:t>CHIBUIKE OKOROAMA</a:t>
            </a:r>
          </a:p>
        </p:txBody>
      </p:sp>
      <p:sp>
        <p:nvSpPr>
          <p:cNvPr id="17" name="TextBox 17"/>
          <p:cNvSpPr txBox="1"/>
          <p:nvPr/>
        </p:nvSpPr>
        <p:spPr>
          <a:xfrm>
            <a:off x="5226533" y="3003706"/>
            <a:ext cx="3687706" cy="923330"/>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VENKATA MANISH</a:t>
            </a:r>
          </a:p>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KATRAGADDA</a:t>
            </a:r>
          </a:p>
        </p:txBody>
      </p:sp>
      <p:sp>
        <p:nvSpPr>
          <p:cNvPr id="18" name="TextBox 18"/>
          <p:cNvSpPr txBox="1"/>
          <p:nvPr/>
        </p:nvSpPr>
        <p:spPr>
          <a:xfrm>
            <a:off x="13551671" y="3392780"/>
            <a:ext cx="3687706" cy="461665"/>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MOHAMED AFTHAB</a:t>
            </a:r>
          </a:p>
        </p:txBody>
      </p:sp>
      <p:grpSp>
        <p:nvGrpSpPr>
          <p:cNvPr id="19" name="Group 19"/>
          <p:cNvGrpSpPr/>
          <p:nvPr/>
        </p:nvGrpSpPr>
        <p:grpSpPr>
          <a:xfrm>
            <a:off x="962386" y="4195264"/>
            <a:ext cx="3684378" cy="4172478"/>
            <a:chOff x="0" y="0"/>
            <a:chExt cx="1006916" cy="1140311"/>
          </a:xfrm>
        </p:grpSpPr>
        <p:sp>
          <p:nvSpPr>
            <p:cNvPr id="20" name="Freeform 20"/>
            <p:cNvSpPr/>
            <p:nvPr/>
          </p:nvSpPr>
          <p:spPr>
            <a:xfrm>
              <a:off x="0" y="0"/>
              <a:ext cx="1006916" cy="1140311"/>
            </a:xfrm>
            <a:custGeom>
              <a:avLst/>
              <a:gdLst/>
              <a:ahLst/>
              <a:cxnLst/>
              <a:rect l="l" t="t" r="r" b="b"/>
              <a:pathLst>
                <a:path w="1006916" h="1140311">
                  <a:moveTo>
                    <a:pt x="0" y="0"/>
                  </a:moveTo>
                  <a:lnTo>
                    <a:pt x="1006916" y="0"/>
                  </a:lnTo>
                  <a:lnTo>
                    <a:pt x="1006916" y="1140311"/>
                  </a:lnTo>
                  <a:lnTo>
                    <a:pt x="0" y="1140311"/>
                  </a:lnTo>
                  <a:close/>
                </a:path>
              </a:pathLst>
            </a:custGeom>
            <a:solidFill>
              <a:srgbClr val="FFFFFF"/>
            </a:solidFill>
          </p:spPr>
          <p:txBody>
            <a:bodyPr/>
            <a:lstStyle/>
            <a:p>
              <a:endParaRPr lang="en-CA"/>
            </a:p>
          </p:txBody>
        </p:sp>
        <p:sp>
          <p:nvSpPr>
            <p:cNvPr id="21" name="TextBox 21"/>
            <p:cNvSpPr txBox="1"/>
            <p:nvPr/>
          </p:nvSpPr>
          <p:spPr>
            <a:xfrm>
              <a:off x="0" y="-47625"/>
              <a:ext cx="1006916" cy="1187936"/>
            </a:xfrm>
            <a:prstGeom prst="rect">
              <a:avLst/>
            </a:prstGeom>
          </p:spPr>
          <p:txBody>
            <a:bodyPr lIns="50800" tIns="50800" rIns="50800" bIns="50800" rtlCol="0" anchor="ctr"/>
            <a:lstStyle/>
            <a:p>
              <a:pPr algn="ctr">
                <a:lnSpc>
                  <a:spcPts val="2940"/>
                </a:lnSpc>
              </a:pPr>
              <a:endParaRPr/>
            </a:p>
            <a:p>
              <a:pPr algn="ctr">
                <a:lnSpc>
                  <a:spcPts val="2940"/>
                </a:lnSpc>
              </a:pPr>
              <a:endParaRPr/>
            </a:p>
          </p:txBody>
        </p:sp>
      </p:grpSp>
      <p:sp>
        <p:nvSpPr>
          <p:cNvPr id="22" name="TextBox 22"/>
          <p:cNvSpPr txBox="1"/>
          <p:nvPr/>
        </p:nvSpPr>
        <p:spPr>
          <a:xfrm>
            <a:off x="9387716" y="3392780"/>
            <a:ext cx="3687706" cy="462534"/>
          </a:xfrm>
          <a:prstGeom prst="rect">
            <a:avLst/>
          </a:prstGeom>
        </p:spPr>
        <p:txBody>
          <a:bodyPr lIns="0" tIns="0" rIns="0" bIns="0" rtlCol="0" anchor="t">
            <a:spAutoFit/>
          </a:bodyPr>
          <a:lstStyle/>
          <a:p>
            <a:pPr algn="ctr">
              <a:lnSpc>
                <a:spcPts val="3648"/>
              </a:lnSpc>
            </a:pPr>
            <a:r>
              <a:rPr lang="en-US" sz="3200" b="1" dirty="0">
                <a:solidFill>
                  <a:srgbClr val="030724"/>
                </a:solidFill>
                <a:latin typeface="Barlow SemiCondensed Bold"/>
                <a:ea typeface="Barlow SemiCondensed Bold"/>
                <a:cs typeface="Barlow SemiCondensed Bold"/>
                <a:sym typeface="Barlow SemiCondensed Bold"/>
              </a:rPr>
              <a:t>PRESCILA MORA</a:t>
            </a:r>
          </a:p>
        </p:txBody>
      </p:sp>
      <p:grpSp>
        <p:nvGrpSpPr>
          <p:cNvPr id="23" name="Group 23"/>
          <p:cNvGrpSpPr/>
          <p:nvPr/>
        </p:nvGrpSpPr>
        <p:grpSpPr>
          <a:xfrm>
            <a:off x="5226533" y="4195264"/>
            <a:ext cx="3684378" cy="4172478"/>
            <a:chOff x="0" y="0"/>
            <a:chExt cx="4912503" cy="5563305"/>
          </a:xfrm>
        </p:grpSpPr>
        <p:pic>
          <p:nvPicPr>
            <p:cNvPr id="24" name="Picture 24"/>
            <p:cNvPicPr>
              <a:picLocks noChangeAspect="1"/>
            </p:cNvPicPr>
            <p:nvPr/>
          </p:nvPicPr>
          <p:blipFill>
            <a:blip r:embed="rId10"/>
            <a:srcRect l="5849" r="5849"/>
            <a:stretch>
              <a:fillRect/>
            </a:stretch>
          </p:blipFill>
          <p:spPr>
            <a:xfrm>
              <a:off x="0" y="0"/>
              <a:ext cx="4912503" cy="5563305"/>
            </a:xfrm>
            <a:prstGeom prst="rect">
              <a:avLst/>
            </a:prstGeom>
          </p:spPr>
        </p:pic>
      </p:grpSp>
      <p:grpSp>
        <p:nvGrpSpPr>
          <p:cNvPr id="25" name="Group 25"/>
          <p:cNvGrpSpPr/>
          <p:nvPr/>
        </p:nvGrpSpPr>
        <p:grpSpPr>
          <a:xfrm>
            <a:off x="859357" y="4195264"/>
            <a:ext cx="3786151" cy="4172478"/>
            <a:chOff x="0" y="0"/>
            <a:chExt cx="5048202" cy="5563305"/>
          </a:xfrm>
        </p:grpSpPr>
        <p:pic>
          <p:nvPicPr>
            <p:cNvPr id="26" name="Picture 26"/>
            <p:cNvPicPr>
              <a:picLocks noChangeAspect="1"/>
            </p:cNvPicPr>
            <p:nvPr/>
          </p:nvPicPr>
          <p:blipFill>
            <a:blip r:embed="rId11"/>
            <a:srcRect l="15299" r="15299" b="37763"/>
            <a:stretch>
              <a:fillRect/>
            </a:stretch>
          </p:blipFill>
          <p:spPr>
            <a:xfrm>
              <a:off x="0" y="0"/>
              <a:ext cx="5048202" cy="5563305"/>
            </a:xfrm>
            <a:prstGeom prst="rect">
              <a:avLst/>
            </a:prstGeom>
          </p:spPr>
        </p:pic>
      </p:grpSp>
      <p:grpSp>
        <p:nvGrpSpPr>
          <p:cNvPr id="27" name="Group 27"/>
          <p:cNvGrpSpPr/>
          <p:nvPr/>
        </p:nvGrpSpPr>
        <p:grpSpPr>
          <a:xfrm>
            <a:off x="9337118" y="4195264"/>
            <a:ext cx="3792230" cy="4172478"/>
            <a:chOff x="0" y="0"/>
            <a:chExt cx="5056307" cy="5563305"/>
          </a:xfrm>
        </p:grpSpPr>
        <p:pic>
          <p:nvPicPr>
            <p:cNvPr id="28" name="Picture 28"/>
            <p:cNvPicPr>
              <a:picLocks noChangeAspect="1"/>
            </p:cNvPicPr>
            <p:nvPr/>
          </p:nvPicPr>
          <p:blipFill>
            <a:blip r:embed="rId12"/>
            <a:srcRect t="8789" b="8789"/>
            <a:stretch>
              <a:fillRect/>
            </a:stretch>
          </p:blipFill>
          <p:spPr>
            <a:xfrm>
              <a:off x="0" y="0"/>
              <a:ext cx="5056307" cy="5563305"/>
            </a:xfrm>
            <a:prstGeom prst="rect">
              <a:avLst/>
            </a:prstGeom>
          </p:spPr>
        </p:pic>
      </p:grpSp>
      <p:grpSp>
        <p:nvGrpSpPr>
          <p:cNvPr id="29" name="Group 29"/>
          <p:cNvGrpSpPr/>
          <p:nvPr/>
        </p:nvGrpSpPr>
        <p:grpSpPr>
          <a:xfrm>
            <a:off x="13432102" y="4195264"/>
            <a:ext cx="3807274" cy="4172478"/>
            <a:chOff x="0" y="0"/>
            <a:chExt cx="5076366" cy="5563305"/>
          </a:xfrm>
        </p:grpSpPr>
        <p:pic>
          <p:nvPicPr>
            <p:cNvPr id="30" name="Picture 30"/>
            <p:cNvPicPr>
              <a:picLocks noChangeAspect="1"/>
            </p:cNvPicPr>
            <p:nvPr/>
          </p:nvPicPr>
          <p:blipFill>
            <a:blip r:embed="rId13"/>
            <a:srcRect l="12360" r="12360"/>
            <a:stretch>
              <a:fillRect/>
            </a:stretch>
          </p:blipFill>
          <p:spPr>
            <a:xfrm>
              <a:off x="0" y="0"/>
              <a:ext cx="5076366" cy="556330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78321"/>
            <a:ext cx="10489760" cy="5508679"/>
            <a:chOff x="0" y="0"/>
            <a:chExt cx="2762735" cy="1450846"/>
          </a:xfrm>
        </p:grpSpPr>
        <p:sp>
          <p:nvSpPr>
            <p:cNvPr id="3" name="Freeform 3"/>
            <p:cNvSpPr/>
            <p:nvPr/>
          </p:nvSpPr>
          <p:spPr>
            <a:xfrm>
              <a:off x="0" y="0"/>
              <a:ext cx="2762735" cy="1450846"/>
            </a:xfrm>
            <a:custGeom>
              <a:avLst/>
              <a:gdLst/>
              <a:ahLst/>
              <a:cxnLst/>
              <a:rect l="l" t="t" r="r" b="b"/>
              <a:pathLst>
                <a:path w="2762735" h="1450846">
                  <a:moveTo>
                    <a:pt x="0" y="0"/>
                  </a:moveTo>
                  <a:lnTo>
                    <a:pt x="2762735" y="0"/>
                  </a:lnTo>
                  <a:lnTo>
                    <a:pt x="2762735" y="1450846"/>
                  </a:lnTo>
                  <a:lnTo>
                    <a:pt x="0" y="1450846"/>
                  </a:lnTo>
                  <a:close/>
                </a:path>
              </a:pathLst>
            </a:custGeom>
            <a:solidFill>
              <a:srgbClr val="DFE5E9"/>
            </a:solidFill>
          </p:spPr>
          <p:txBody>
            <a:bodyPr/>
            <a:lstStyle/>
            <a:p>
              <a:endParaRPr lang="en-CA"/>
            </a:p>
          </p:txBody>
        </p:sp>
        <p:sp>
          <p:nvSpPr>
            <p:cNvPr id="4" name="TextBox 4"/>
            <p:cNvSpPr txBox="1"/>
            <p:nvPr/>
          </p:nvSpPr>
          <p:spPr>
            <a:xfrm>
              <a:off x="0" y="-38100"/>
              <a:ext cx="2762735" cy="148894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6238794">
            <a:off x="10192649" y="-582176"/>
            <a:ext cx="12833819" cy="12833819"/>
          </a:xfrm>
          <a:custGeom>
            <a:avLst/>
            <a:gdLst/>
            <a:ahLst/>
            <a:cxnLst/>
            <a:rect l="l" t="t" r="r" b="b"/>
            <a:pathLst>
              <a:path w="12833819" h="12833819">
                <a:moveTo>
                  <a:pt x="0" y="0"/>
                </a:moveTo>
                <a:lnTo>
                  <a:pt x="12833819" y="0"/>
                </a:lnTo>
                <a:lnTo>
                  <a:pt x="12833819" y="12833819"/>
                </a:lnTo>
                <a:lnTo>
                  <a:pt x="0" y="12833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rot="6236223">
            <a:off x="10086166" y="27016"/>
            <a:ext cx="11837377" cy="11452662"/>
          </a:xfrm>
          <a:custGeom>
            <a:avLst/>
            <a:gdLst/>
            <a:ahLst/>
            <a:cxnLst/>
            <a:rect l="l" t="t" r="r" b="b"/>
            <a:pathLst>
              <a:path w="11837377" h="11452662">
                <a:moveTo>
                  <a:pt x="0" y="0"/>
                </a:moveTo>
                <a:lnTo>
                  <a:pt x="11837376" y="0"/>
                </a:lnTo>
                <a:lnTo>
                  <a:pt x="11837376" y="11452662"/>
                </a:lnTo>
                <a:lnTo>
                  <a:pt x="0" y="11452662"/>
                </a:lnTo>
                <a:lnTo>
                  <a:pt x="0" y="0"/>
                </a:lnTo>
                <a:close/>
              </a:path>
            </a:pathLst>
          </a:custGeom>
          <a:blipFill>
            <a:blip r:embed="rId5">
              <a:alphaModFix amt="12000"/>
            </a:blip>
            <a:stretch>
              <a:fillRect/>
            </a:stretch>
          </a:blipFill>
        </p:spPr>
        <p:txBody>
          <a:bodyPr/>
          <a:lstStyle/>
          <a:p>
            <a:endParaRPr lang="en-CA"/>
          </a:p>
        </p:txBody>
      </p:sp>
      <p:sp>
        <p:nvSpPr>
          <p:cNvPr id="7" name="Freeform 7"/>
          <p:cNvSpPr/>
          <p:nvPr/>
        </p:nvSpPr>
        <p:spPr>
          <a:xfrm rot="5400000" flipH="1" flipV="1">
            <a:off x="13572487" y="5571487"/>
            <a:ext cx="5198280" cy="5198280"/>
          </a:xfrm>
          <a:custGeom>
            <a:avLst/>
            <a:gdLst/>
            <a:ahLst/>
            <a:cxnLst/>
            <a:rect l="l" t="t" r="r" b="b"/>
            <a:pathLst>
              <a:path w="5198280" h="5198280">
                <a:moveTo>
                  <a:pt x="5198279" y="5198279"/>
                </a:moveTo>
                <a:lnTo>
                  <a:pt x="0" y="5198279"/>
                </a:lnTo>
                <a:lnTo>
                  <a:pt x="0" y="0"/>
                </a:lnTo>
                <a:lnTo>
                  <a:pt x="5198279" y="0"/>
                </a:lnTo>
                <a:lnTo>
                  <a:pt x="5198279" y="519827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Freeform 8"/>
          <p:cNvSpPr/>
          <p:nvPr/>
        </p:nvSpPr>
        <p:spPr>
          <a:xfrm>
            <a:off x="13200202" y="-465803"/>
            <a:ext cx="5609303" cy="5609303"/>
          </a:xfrm>
          <a:custGeom>
            <a:avLst/>
            <a:gdLst/>
            <a:ahLst/>
            <a:cxnLst/>
            <a:rect l="l" t="t" r="r" b="b"/>
            <a:pathLst>
              <a:path w="5609303" h="5609303">
                <a:moveTo>
                  <a:pt x="0" y="0"/>
                </a:moveTo>
                <a:lnTo>
                  <a:pt x="5609304" y="0"/>
                </a:lnTo>
                <a:lnTo>
                  <a:pt x="5609304" y="5609303"/>
                </a:lnTo>
                <a:lnTo>
                  <a:pt x="0" y="56093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9" name="Group 9"/>
          <p:cNvGrpSpPr/>
          <p:nvPr/>
        </p:nvGrpSpPr>
        <p:grpSpPr>
          <a:xfrm>
            <a:off x="8191700" y="1028700"/>
            <a:ext cx="8055039" cy="7499242"/>
            <a:chOff x="0" y="0"/>
            <a:chExt cx="6350000" cy="5911850"/>
          </a:xfrm>
        </p:grpSpPr>
        <p:sp>
          <p:nvSpPr>
            <p:cNvPr id="10" name="Freeform 10"/>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10"/>
              <a:stretch>
                <a:fillRect l="-19969" r="-19969"/>
              </a:stretch>
            </a:blipFill>
          </p:spPr>
          <p:txBody>
            <a:bodyPr/>
            <a:lstStyle/>
            <a:p>
              <a:endParaRPr lang="en-CA"/>
            </a:p>
          </p:txBody>
        </p:sp>
      </p:grpSp>
      <p:sp>
        <p:nvSpPr>
          <p:cNvPr id="11" name="Freeform 11"/>
          <p:cNvSpPr/>
          <p:nvPr/>
        </p:nvSpPr>
        <p:spPr>
          <a:xfrm>
            <a:off x="1765245" y="0"/>
            <a:ext cx="5236923" cy="4928869"/>
          </a:xfrm>
          <a:custGeom>
            <a:avLst/>
            <a:gdLst/>
            <a:ahLst/>
            <a:cxnLst/>
            <a:rect l="l" t="t" r="r" b="b"/>
            <a:pathLst>
              <a:path w="5236923" h="4928869">
                <a:moveTo>
                  <a:pt x="0" y="0"/>
                </a:moveTo>
                <a:lnTo>
                  <a:pt x="5236923" y="0"/>
                </a:lnTo>
                <a:lnTo>
                  <a:pt x="5236923" y="4928869"/>
                </a:lnTo>
                <a:lnTo>
                  <a:pt x="0" y="4928869"/>
                </a:lnTo>
                <a:lnTo>
                  <a:pt x="0" y="0"/>
                </a:lnTo>
                <a:close/>
              </a:path>
            </a:pathLst>
          </a:custGeom>
          <a:blipFill>
            <a:blip r:embed="rId11"/>
            <a:stretch>
              <a:fillRect/>
            </a:stretch>
          </a:blipFill>
        </p:spPr>
        <p:txBody>
          <a:bodyPr/>
          <a:lstStyle/>
          <a:p>
            <a:endParaRPr lang="en-CA"/>
          </a:p>
        </p:txBody>
      </p:sp>
      <p:grpSp>
        <p:nvGrpSpPr>
          <p:cNvPr id="12" name="Group 12"/>
          <p:cNvGrpSpPr/>
          <p:nvPr/>
        </p:nvGrpSpPr>
        <p:grpSpPr>
          <a:xfrm>
            <a:off x="1455869" y="5157788"/>
            <a:ext cx="7947201" cy="1826454"/>
            <a:chOff x="0" y="19050"/>
            <a:chExt cx="10596267" cy="2435272"/>
          </a:xfrm>
        </p:grpSpPr>
        <p:sp>
          <p:nvSpPr>
            <p:cNvPr id="13" name="TextBox 13"/>
            <p:cNvSpPr txBox="1"/>
            <p:nvPr/>
          </p:nvSpPr>
          <p:spPr>
            <a:xfrm>
              <a:off x="240164" y="19050"/>
              <a:ext cx="8354735" cy="623062"/>
            </a:xfrm>
            <a:prstGeom prst="rect">
              <a:avLst/>
            </a:prstGeom>
          </p:spPr>
          <p:txBody>
            <a:bodyPr lIns="0" tIns="0" rIns="0" bIns="0" rtlCol="0" anchor="t">
              <a:spAutoFit/>
            </a:bodyPr>
            <a:lstStyle/>
            <a:p>
              <a:pPr algn="l">
                <a:lnSpc>
                  <a:spcPts val="3648"/>
                </a:lnSpc>
              </a:pPr>
              <a:r>
                <a:rPr lang="en-US" sz="3200" b="1">
                  <a:solidFill>
                    <a:srgbClr val="030724"/>
                  </a:solidFill>
                  <a:latin typeface="Barlow SemiCondensed Bold"/>
                  <a:ea typeface="Barlow SemiCondensed Bold"/>
                  <a:cs typeface="Barlow SemiCondensed Bold"/>
                  <a:sym typeface="Barlow SemiCondensed Bold"/>
                </a:rPr>
                <a:t>KEY FACTS</a:t>
              </a:r>
            </a:p>
          </p:txBody>
        </p:sp>
        <p:sp>
          <p:nvSpPr>
            <p:cNvPr id="14" name="TextBox 14"/>
            <p:cNvSpPr txBox="1"/>
            <p:nvPr/>
          </p:nvSpPr>
          <p:spPr>
            <a:xfrm>
              <a:off x="0" y="523025"/>
              <a:ext cx="10596267" cy="1931297"/>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030724"/>
                  </a:solidFill>
                  <a:latin typeface="Barlow"/>
                  <a:ea typeface="Barlow"/>
                  <a:cs typeface="Barlow"/>
                  <a:sym typeface="Barlow"/>
                </a:rPr>
                <a:t>Since </a:t>
              </a:r>
              <a:r>
                <a:rPr lang="en-US" sz="2100" b="1" dirty="0">
                  <a:solidFill>
                    <a:srgbClr val="030724"/>
                  </a:solidFill>
                  <a:latin typeface="Barlow Bold"/>
                  <a:ea typeface="Barlow Bold"/>
                  <a:cs typeface="Barlow Bold"/>
                  <a:sym typeface="Barlow Bold"/>
                </a:rPr>
                <a:t>2007</a:t>
              </a:r>
            </a:p>
            <a:p>
              <a:pPr marL="453390" lvl="1" indent="-226695" algn="l">
                <a:lnSpc>
                  <a:spcPts val="2940"/>
                </a:lnSpc>
                <a:buFont typeface="Arial"/>
                <a:buChar char="•"/>
              </a:pPr>
              <a:r>
                <a:rPr lang="en-US" sz="2100" dirty="0">
                  <a:solidFill>
                    <a:srgbClr val="030724"/>
                  </a:solidFill>
                  <a:latin typeface="Barlow"/>
                  <a:ea typeface="Barlow"/>
                  <a:cs typeface="Barlow"/>
                  <a:sym typeface="Barlow"/>
                </a:rPr>
                <a:t>Major League Soccer (</a:t>
              </a:r>
              <a:r>
                <a:rPr lang="en-US" sz="2100" b="1" dirty="0">
                  <a:solidFill>
                    <a:srgbClr val="030724"/>
                  </a:solidFill>
                  <a:latin typeface="Barlow Bold"/>
                  <a:ea typeface="Barlow Bold"/>
                  <a:cs typeface="Barlow Bold"/>
                  <a:sym typeface="Barlow Bold"/>
                </a:rPr>
                <a:t>MLS</a:t>
              </a:r>
              <a:r>
                <a:rPr lang="en-US" sz="2100" dirty="0">
                  <a:solidFill>
                    <a:srgbClr val="030724"/>
                  </a:solidFill>
                  <a:latin typeface="Barlow"/>
                  <a:ea typeface="Barlow"/>
                  <a:cs typeface="Barlow"/>
                  <a:sym typeface="Barlow"/>
                </a:rPr>
                <a:t>)</a:t>
              </a:r>
              <a:endParaRPr lang="en-US" sz="2100" dirty="0">
                <a:solidFill>
                  <a:srgbClr val="030724"/>
                </a:solidFill>
                <a:latin typeface="Barlow"/>
                <a:ea typeface="Barlow"/>
                <a:cs typeface="Barlow"/>
              </a:endParaRPr>
            </a:p>
            <a:p>
              <a:pPr marL="453390" lvl="1" indent="-226695">
                <a:lnSpc>
                  <a:spcPts val="2940"/>
                </a:lnSpc>
                <a:buFont typeface="Arial"/>
                <a:buChar char="•"/>
              </a:pPr>
              <a:r>
                <a:rPr lang="en-US" sz="2100" b="1" dirty="0">
                  <a:solidFill>
                    <a:srgbClr val="030724"/>
                  </a:solidFill>
                  <a:latin typeface="Barlow Bold"/>
                  <a:ea typeface="Barlow Bold"/>
                  <a:cs typeface="Barlow Bold"/>
                  <a:sym typeface="Barlow"/>
                </a:rPr>
                <a:t>BMO</a:t>
              </a:r>
              <a:r>
                <a:rPr lang="en-US" sz="2100" b="1" dirty="0">
                  <a:solidFill>
                    <a:srgbClr val="030724"/>
                  </a:solidFill>
                  <a:latin typeface="Barlow Bold"/>
                  <a:ea typeface="Barlow Bold"/>
                  <a:cs typeface="Barlow Bold"/>
                  <a:sym typeface="Barlow Bold"/>
                </a:rPr>
                <a:t> Home Field</a:t>
              </a:r>
              <a:r>
                <a:rPr lang="en-US" sz="2100" dirty="0">
                  <a:solidFill>
                    <a:srgbClr val="030724"/>
                  </a:solidFill>
                  <a:latin typeface="Barlow"/>
                  <a:ea typeface="Barlow"/>
                  <a:cs typeface="Barlow"/>
                  <a:sym typeface="Barlow"/>
                </a:rPr>
                <a:t>, </a:t>
              </a:r>
              <a:r>
                <a:rPr lang="en-US" sz="2100" b="1" dirty="0">
                  <a:solidFill>
                    <a:srgbClr val="FF0000"/>
                  </a:solidFill>
                  <a:latin typeface="Barlow Bold"/>
                  <a:ea typeface="Barlow Bold"/>
                  <a:cs typeface="Barlow Bold"/>
                  <a:sym typeface="Barlow Bold"/>
                </a:rPr>
                <a:t>30,991 </a:t>
              </a:r>
              <a:r>
                <a:rPr lang="en-US" sz="2100" b="1" dirty="0">
                  <a:solidFill>
                    <a:srgbClr val="030724"/>
                  </a:solidFill>
                  <a:latin typeface="Barlow Bold"/>
                  <a:ea typeface="Barlow Bold"/>
                  <a:cs typeface="Barlow Bold"/>
                  <a:sym typeface="Barlow Bold"/>
                </a:rPr>
                <a:t>seating capacity expanded to </a:t>
              </a:r>
              <a:r>
                <a:rPr lang="en-US" sz="2100" b="1" dirty="0">
                  <a:solidFill>
                    <a:srgbClr val="FF0000"/>
                  </a:solidFill>
                  <a:latin typeface="Barlow Bold"/>
                  <a:ea typeface="Barlow Bold"/>
                  <a:cs typeface="Barlow Bold"/>
                  <a:sym typeface="Barlow Bold"/>
                </a:rPr>
                <a:t>40,000</a:t>
              </a:r>
              <a:endParaRPr lang="en-US" sz="2100" b="1" dirty="0">
                <a:solidFill>
                  <a:srgbClr val="FF0000"/>
                </a:solidFill>
                <a:latin typeface="Barlow Bold"/>
                <a:ea typeface="Barlow Bold"/>
                <a:cs typeface="Barlow Bold"/>
              </a:endParaRPr>
            </a:p>
            <a:p>
              <a:pPr marL="453390" lvl="1" indent="-226695" algn="l">
                <a:lnSpc>
                  <a:spcPts val="2940"/>
                </a:lnSpc>
                <a:buFont typeface="Arial"/>
                <a:buChar char="•"/>
              </a:pPr>
              <a:r>
                <a:rPr lang="en-US" sz="2100" dirty="0">
                  <a:solidFill>
                    <a:srgbClr val="030724"/>
                  </a:solidFill>
                  <a:latin typeface="Barlow"/>
                  <a:ea typeface="Barlow"/>
                  <a:cs typeface="Barlow"/>
                  <a:sym typeface="Barlow"/>
                </a:rPr>
                <a:t>Average Fan Attendance: </a:t>
              </a:r>
              <a:r>
                <a:rPr lang="en-US" sz="2100" b="1" dirty="0">
                  <a:solidFill>
                    <a:srgbClr val="FF0000"/>
                  </a:solidFill>
                  <a:latin typeface="Barlow Bold"/>
                  <a:ea typeface="Barlow Bold"/>
                  <a:cs typeface="Barlow Bold"/>
                  <a:sym typeface="Barlow Bold"/>
                </a:rPr>
                <a:t>25,310</a:t>
              </a:r>
              <a:r>
                <a:rPr lang="en-US" sz="2100" b="1" dirty="0">
                  <a:solidFill>
                    <a:srgbClr val="030724"/>
                  </a:solidFill>
                  <a:latin typeface="Barlow Bold"/>
                  <a:ea typeface="Barlow Bold"/>
                  <a:cs typeface="Barlow Bold"/>
                  <a:sym typeface="Barlow Bold"/>
                </a:rPr>
                <a:t> in 2023</a:t>
              </a:r>
              <a:endParaRPr lang="en-US" sz="2100" b="1" dirty="0">
                <a:solidFill>
                  <a:srgbClr val="030724"/>
                </a:solidFill>
                <a:latin typeface="Barlow Bold"/>
                <a:ea typeface="Barlow Bold"/>
                <a:cs typeface="Barlow Bold"/>
              </a:endParaRPr>
            </a:p>
          </p:txBody>
        </p:sp>
      </p:grpSp>
      <p:grpSp>
        <p:nvGrpSpPr>
          <p:cNvPr id="15" name="Group 15"/>
          <p:cNvGrpSpPr/>
          <p:nvPr/>
        </p:nvGrpSpPr>
        <p:grpSpPr>
          <a:xfrm>
            <a:off x="1455869" y="7356748"/>
            <a:ext cx="6446175" cy="1171194"/>
            <a:chOff x="0" y="0"/>
            <a:chExt cx="8594899" cy="1561592"/>
          </a:xfrm>
        </p:grpSpPr>
        <p:sp>
          <p:nvSpPr>
            <p:cNvPr id="16" name="TextBox 16"/>
            <p:cNvSpPr txBox="1"/>
            <p:nvPr/>
          </p:nvSpPr>
          <p:spPr>
            <a:xfrm>
              <a:off x="240164" y="19050"/>
              <a:ext cx="8354735" cy="623062"/>
            </a:xfrm>
            <a:prstGeom prst="rect">
              <a:avLst/>
            </a:prstGeom>
          </p:spPr>
          <p:txBody>
            <a:bodyPr lIns="0" tIns="0" rIns="0" bIns="0" rtlCol="0" anchor="t">
              <a:spAutoFit/>
            </a:bodyPr>
            <a:lstStyle/>
            <a:p>
              <a:pPr algn="l">
                <a:lnSpc>
                  <a:spcPts val="3648"/>
                </a:lnSpc>
              </a:pPr>
              <a:r>
                <a:rPr lang="en-US" sz="3200" b="1">
                  <a:solidFill>
                    <a:srgbClr val="030724"/>
                  </a:solidFill>
                  <a:latin typeface="Barlow SemiCondensed Bold"/>
                  <a:ea typeface="Barlow SemiCondensed Bold"/>
                  <a:cs typeface="Barlow SemiCondensed Bold"/>
                  <a:sym typeface="Barlow SemiCondensed Bold"/>
                </a:rPr>
                <a:t>ACHIVEMENTS</a:t>
              </a:r>
            </a:p>
          </p:txBody>
        </p:sp>
        <p:sp>
          <p:nvSpPr>
            <p:cNvPr id="17" name="TextBox 17"/>
            <p:cNvSpPr txBox="1"/>
            <p:nvPr/>
          </p:nvSpPr>
          <p:spPr>
            <a:xfrm>
              <a:off x="0" y="594487"/>
              <a:ext cx="8354735" cy="967105"/>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030724"/>
                  </a:solidFill>
                  <a:latin typeface="Barlow"/>
                  <a:ea typeface="Barlow"/>
                  <a:cs typeface="Barlow"/>
                  <a:sym typeface="Barlow"/>
                </a:rPr>
                <a:t>2017 MLS Cup </a:t>
              </a:r>
              <a:r>
                <a:rPr lang="en-US" sz="2100" b="1" dirty="0">
                  <a:solidFill>
                    <a:srgbClr val="030724"/>
                  </a:solidFill>
                  <a:latin typeface="Barlow Bold"/>
                  <a:ea typeface="Barlow Bold"/>
                  <a:cs typeface="Barlow Bold"/>
                  <a:sym typeface="Barlow Bold"/>
                </a:rPr>
                <a:t>Champions</a:t>
              </a:r>
            </a:p>
            <a:p>
              <a:pPr marL="453390" lvl="1" indent="-226695" algn="l">
                <a:lnSpc>
                  <a:spcPts val="2940"/>
                </a:lnSpc>
                <a:buFont typeface="Arial"/>
                <a:buChar char="•"/>
              </a:pPr>
              <a:r>
                <a:rPr lang="en-US" sz="2100" dirty="0">
                  <a:solidFill>
                    <a:srgbClr val="030724"/>
                  </a:solidFill>
                  <a:latin typeface="Barlow"/>
                  <a:ea typeface="Barlow"/>
                  <a:cs typeface="Barlow"/>
                  <a:sym typeface="Barlow"/>
                </a:rPr>
                <a:t>8-time Canadian Championship winners</a:t>
              </a:r>
            </a:p>
          </p:txBody>
        </p:sp>
      </p:grpSp>
      <p:sp>
        <p:nvSpPr>
          <p:cNvPr id="19" name="Freeform 14">
            <a:extLst>
              <a:ext uri="{FF2B5EF4-FFF2-40B4-BE49-F238E27FC236}">
                <a16:creationId xmlns:a16="http://schemas.microsoft.com/office/drawing/2014/main" id="{F4C25D36-D64E-F2D2-F929-93169EB1C652}"/>
              </a:ext>
            </a:extLst>
          </p:cNvPr>
          <p:cNvSpPr/>
          <p:nvPr/>
        </p:nvSpPr>
        <p:spPr>
          <a:xfrm>
            <a:off x="13022163" y="9086266"/>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2"/>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rot="5400000">
            <a:off x="-19507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439799" y="450256"/>
            <a:ext cx="9404418" cy="9098774"/>
          </a:xfrm>
          <a:custGeom>
            <a:avLst/>
            <a:gdLst/>
            <a:ahLst/>
            <a:cxnLst/>
            <a:rect l="l" t="t" r="r" b="b"/>
            <a:pathLst>
              <a:path w="9404418" h="9098774">
                <a:moveTo>
                  <a:pt x="0" y="0"/>
                </a:moveTo>
                <a:lnTo>
                  <a:pt x="9404418" y="0"/>
                </a:lnTo>
                <a:lnTo>
                  <a:pt x="9404418" y="9098774"/>
                </a:lnTo>
                <a:lnTo>
                  <a:pt x="0" y="9098774"/>
                </a:lnTo>
                <a:lnTo>
                  <a:pt x="0" y="0"/>
                </a:lnTo>
                <a:close/>
              </a:path>
            </a:pathLst>
          </a:custGeom>
          <a:blipFill>
            <a:blip r:embed="rId5">
              <a:alphaModFix amt="16000"/>
            </a:blip>
            <a:stretch>
              <a:fillRect/>
            </a:stretch>
          </a:blipFill>
        </p:spPr>
        <p:txBody>
          <a:bodyPr/>
          <a:lstStyle/>
          <a:p>
            <a:endParaRPr lang="en-CA"/>
          </a:p>
        </p:txBody>
      </p:sp>
      <p:sp>
        <p:nvSpPr>
          <p:cNvPr id="4" name="Freeform 4"/>
          <p:cNvSpPr/>
          <p:nvPr/>
        </p:nvSpPr>
        <p:spPr>
          <a:xfrm rot="5400000">
            <a:off x="-366446" y="-442895"/>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6920114" y="5879113"/>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grpSp>
        <p:nvGrpSpPr>
          <p:cNvPr id="6" name="Group 6"/>
          <p:cNvGrpSpPr/>
          <p:nvPr/>
        </p:nvGrpSpPr>
        <p:grpSpPr>
          <a:xfrm>
            <a:off x="-688098" y="5538727"/>
            <a:ext cx="7895056" cy="7137130"/>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10"/>
              <a:stretch>
                <a:fillRect l="-11535" r="-11535"/>
              </a:stretch>
            </a:blipFill>
          </p:spPr>
          <p:txBody>
            <a:bodyPr/>
            <a:lstStyle/>
            <a:p>
              <a:endParaRPr lang="en-CA"/>
            </a:p>
          </p:txBody>
        </p:sp>
      </p:grpSp>
      <p:sp>
        <p:nvSpPr>
          <p:cNvPr id="8" name="TextBox 8"/>
          <p:cNvSpPr txBox="1"/>
          <p:nvPr/>
        </p:nvSpPr>
        <p:spPr>
          <a:xfrm>
            <a:off x="10289755" y="2093326"/>
            <a:ext cx="6969545" cy="4857740"/>
          </a:xfrm>
          <a:prstGeom prst="rect">
            <a:avLst/>
          </a:prstGeom>
        </p:spPr>
        <p:txBody>
          <a:bodyPr lIns="0" tIns="0" rIns="0" bIns="0" rtlCol="0" anchor="t">
            <a:spAutoFit/>
          </a:bodyPr>
          <a:lstStyle/>
          <a:p>
            <a:pPr algn="ctr">
              <a:lnSpc>
                <a:spcPts val="4760"/>
              </a:lnSpc>
            </a:pPr>
            <a:r>
              <a:rPr lang="en-US" sz="3400" dirty="0">
                <a:solidFill>
                  <a:srgbClr val="030724">
                    <a:alpha val="80000"/>
                  </a:srgbClr>
                </a:solidFill>
                <a:latin typeface="Barlow"/>
                <a:ea typeface="Barlow"/>
                <a:cs typeface="Barlow"/>
                <a:sym typeface="Barlow"/>
              </a:rPr>
              <a:t>To </a:t>
            </a:r>
            <a:r>
              <a:rPr lang="en-US" sz="3400" b="1" dirty="0">
                <a:solidFill>
                  <a:srgbClr val="891438">
                    <a:alpha val="80000"/>
                  </a:srgbClr>
                </a:solidFill>
                <a:latin typeface="Barlow Bold"/>
                <a:ea typeface="Barlow Bold"/>
                <a:cs typeface="Barlow Bold"/>
                <a:sym typeface="Barlow Bold"/>
              </a:rPr>
              <a:t>assess </a:t>
            </a:r>
            <a:r>
              <a:rPr lang="en-US" sz="3400" dirty="0">
                <a:solidFill>
                  <a:srgbClr val="030724">
                    <a:alpha val="80000"/>
                  </a:srgbClr>
                </a:solidFill>
                <a:latin typeface="Barlow"/>
                <a:ea typeface="Barlow"/>
                <a:cs typeface="Barlow"/>
                <a:sym typeface="Barlow"/>
              </a:rPr>
              <a:t>the </a:t>
            </a:r>
            <a:r>
              <a:rPr lang="en-US" sz="3400" b="1" dirty="0">
                <a:solidFill>
                  <a:srgbClr val="891438">
                    <a:alpha val="80000"/>
                  </a:srgbClr>
                </a:solidFill>
                <a:latin typeface="Barlow Bold"/>
                <a:ea typeface="Barlow Bold"/>
                <a:cs typeface="Barlow Bold"/>
                <a:sym typeface="Barlow Bold"/>
              </a:rPr>
              <a:t>feasibility </a:t>
            </a:r>
            <a:r>
              <a:rPr lang="en-US" sz="3400" dirty="0">
                <a:solidFill>
                  <a:srgbClr val="030724">
                    <a:alpha val="80000"/>
                  </a:srgbClr>
                </a:solidFill>
                <a:latin typeface="Barlow"/>
                <a:ea typeface="Barlow"/>
                <a:cs typeface="Barlow"/>
                <a:sym typeface="Barlow"/>
              </a:rPr>
              <a:t>and </a:t>
            </a:r>
            <a:r>
              <a:rPr lang="en-US" sz="3400" b="1" dirty="0">
                <a:solidFill>
                  <a:srgbClr val="891438">
                    <a:alpha val="80000"/>
                  </a:srgbClr>
                </a:solidFill>
                <a:latin typeface="Barlow Bold"/>
                <a:ea typeface="Barlow Bold"/>
                <a:cs typeface="Barlow Bold"/>
                <a:sym typeface="Barlow Bold"/>
              </a:rPr>
              <a:t>potential benefits</a:t>
            </a:r>
            <a:r>
              <a:rPr lang="en-US" sz="3400" dirty="0">
                <a:solidFill>
                  <a:srgbClr val="030724">
                    <a:alpha val="80000"/>
                  </a:srgbClr>
                </a:solidFill>
                <a:latin typeface="Barlow"/>
                <a:ea typeface="Barlow"/>
                <a:cs typeface="Barlow"/>
                <a:sym typeface="Barlow"/>
              </a:rPr>
              <a:t> of developing an algorithm that correlates historical weather data with attendance records, aimed at identifying and rewarding Toronto FC's </a:t>
            </a:r>
            <a:r>
              <a:rPr lang="en-US" sz="3400" b="1" dirty="0">
                <a:solidFill>
                  <a:srgbClr val="891438">
                    <a:alpha val="80000"/>
                  </a:srgbClr>
                </a:solidFill>
                <a:latin typeface="Barlow Bold"/>
                <a:ea typeface="Barlow Bold"/>
                <a:cs typeface="Barlow Bold"/>
                <a:sym typeface="Barlow Bold"/>
              </a:rPr>
              <a:t>loyal fans</a:t>
            </a:r>
            <a:r>
              <a:rPr lang="en-US" sz="3400" dirty="0">
                <a:solidFill>
                  <a:srgbClr val="030724">
                    <a:alpha val="80000"/>
                  </a:srgbClr>
                </a:solidFill>
                <a:latin typeface="Barlow"/>
                <a:ea typeface="Barlow"/>
                <a:cs typeface="Barlow"/>
                <a:sym typeface="Barlow"/>
              </a:rPr>
              <a:t> who attend matches despite challenging </a:t>
            </a:r>
            <a:r>
              <a:rPr lang="en-US" sz="3400" b="1" dirty="0">
                <a:solidFill>
                  <a:srgbClr val="891438">
                    <a:alpha val="80000"/>
                  </a:srgbClr>
                </a:solidFill>
                <a:latin typeface="Barlow Bold"/>
                <a:ea typeface="Barlow Bold"/>
                <a:cs typeface="Barlow Bold"/>
                <a:sym typeface="Barlow Bold"/>
              </a:rPr>
              <a:t>weather conditions</a:t>
            </a:r>
            <a:r>
              <a:rPr lang="en-US" sz="3400" dirty="0">
                <a:solidFill>
                  <a:srgbClr val="030724">
                    <a:alpha val="80000"/>
                  </a:srgbClr>
                </a:solidFill>
                <a:latin typeface="Barlow"/>
                <a:ea typeface="Barlow"/>
                <a:cs typeface="Barlow"/>
                <a:sym typeface="Barlow"/>
              </a:rPr>
              <a:t>.</a:t>
            </a:r>
          </a:p>
        </p:txBody>
      </p:sp>
      <p:sp>
        <p:nvSpPr>
          <p:cNvPr id="9" name="TextBox 9"/>
          <p:cNvSpPr txBox="1"/>
          <p:nvPr/>
        </p:nvSpPr>
        <p:spPr>
          <a:xfrm>
            <a:off x="203306" y="1003667"/>
            <a:ext cx="8226616" cy="1165859"/>
          </a:xfrm>
          <a:prstGeom prst="rect">
            <a:avLst/>
          </a:prstGeom>
        </p:spPr>
        <p:txBody>
          <a:bodyPr lIns="0" tIns="0" rIns="0" bIns="0" rtlCol="0" anchor="t">
            <a:spAutoFit/>
          </a:bodyPr>
          <a:lstStyle>
            <a:defPPr>
              <a:defRPr lang="en-US"/>
            </a:defPPr>
            <a:lvl1pPr algn="ctr">
              <a:lnSpc>
                <a:spcPts val="8208"/>
              </a:lnSpc>
              <a:defRPr sz="7200" b="1">
                <a:solidFill>
                  <a:srgbClr val="FFFFFF"/>
                </a:solidFill>
                <a:latin typeface="Barlow SemiCondensed Bold"/>
                <a:ea typeface="Barlow SemiCondensed Bold"/>
                <a:cs typeface="Barlow SemiCondensed Bold"/>
              </a:defRPr>
            </a:lvl1pPr>
          </a:lstStyle>
          <a:p>
            <a:pPr algn="l"/>
            <a:r>
              <a:rPr lang="en-US" sz="8800" dirty="0">
                <a:sym typeface="Garet"/>
              </a:rPr>
              <a:t>OBJECTIVE</a:t>
            </a:r>
          </a:p>
        </p:txBody>
      </p:sp>
      <p:sp>
        <p:nvSpPr>
          <p:cNvPr id="10" name="TextBox 10"/>
          <p:cNvSpPr txBox="1"/>
          <p:nvPr/>
        </p:nvSpPr>
        <p:spPr>
          <a:xfrm>
            <a:off x="439799" y="2245540"/>
            <a:ext cx="8226616" cy="3077766"/>
          </a:xfrm>
          <a:prstGeom prst="rect">
            <a:avLst/>
          </a:prstGeom>
        </p:spPr>
        <p:txBody>
          <a:bodyPr lIns="0" tIns="0" rIns="0" bIns="0" rtlCol="0" anchor="t">
            <a:spAutoFit/>
          </a:bodyPr>
          <a:lstStyle/>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FEASIBILITY ANALYSIS </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ON TORONTO FC’s</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WEATHER-DRIVEN</a:t>
            </a:r>
          </a:p>
          <a:p>
            <a:pPr algn="l">
              <a:lnSpc>
                <a:spcPts val="6042"/>
              </a:lnSpc>
            </a:pPr>
            <a:r>
              <a:rPr lang="en-US" sz="5300" b="1" dirty="0">
                <a:solidFill>
                  <a:srgbClr val="FFFFFF"/>
                </a:solidFill>
                <a:latin typeface="Barlow SemiCondensed Bold"/>
                <a:ea typeface="Barlow SemiCondensed Bold"/>
                <a:cs typeface="Barlow SemiCondensed Bold"/>
                <a:sym typeface="Barlow SemiCondensed Bold"/>
              </a:rPr>
              <a:t>FAN LOYALTY ALGORITHM </a:t>
            </a:r>
          </a:p>
        </p:txBody>
      </p:sp>
      <p:sp>
        <p:nvSpPr>
          <p:cNvPr id="11" name="Freeform 14">
            <a:extLst>
              <a:ext uri="{FF2B5EF4-FFF2-40B4-BE49-F238E27FC236}">
                <a16:creationId xmlns:a16="http://schemas.microsoft.com/office/drawing/2014/main" id="{DB249615-3579-32B4-8E5D-3CB43ECA952A}"/>
              </a:ext>
            </a:extLst>
          </p:cNvPr>
          <p:cNvSpPr/>
          <p:nvPr/>
        </p:nvSpPr>
        <p:spPr>
          <a:xfrm>
            <a:off x="12573000" y="9108129"/>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1"/>
            <a:stretch>
              <a:fillRect/>
            </a:stretch>
          </a:blipFill>
        </p:spPr>
        <p:txBody>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C48B467-6585-6B70-4E37-B4E9CA9F18A8}"/>
              </a:ext>
            </a:extLst>
          </p:cNvPr>
          <p:cNvSpPr/>
          <p:nvPr/>
        </p:nvSpPr>
        <p:spPr>
          <a:xfrm flipV="1">
            <a:off x="-53551" y="-4861602"/>
            <a:ext cx="18414980" cy="7475004"/>
          </a:xfrm>
          <a:custGeom>
            <a:avLst/>
            <a:gdLst/>
            <a:ahLst/>
            <a:cxnLst/>
            <a:rect l="l" t="t" r="r" b="b"/>
            <a:pathLst>
              <a:path w="18414980" h="10345871">
                <a:moveTo>
                  <a:pt x="0" y="10345870"/>
                </a:moveTo>
                <a:lnTo>
                  <a:pt x="18414980" y="10345870"/>
                </a:lnTo>
                <a:lnTo>
                  <a:pt x="18414980" y="0"/>
                </a:lnTo>
                <a:lnTo>
                  <a:pt x="0" y="0"/>
                </a:lnTo>
                <a:lnTo>
                  <a:pt x="0" y="103458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0" name="TextBox 10"/>
          <p:cNvSpPr txBox="1"/>
          <p:nvPr/>
        </p:nvSpPr>
        <p:spPr>
          <a:xfrm>
            <a:off x="152400" y="-44714"/>
            <a:ext cx="11849371" cy="235214"/>
          </a:xfrm>
          <a:prstGeom prst="rect">
            <a:avLst/>
          </a:prstGeom>
        </p:spPr>
        <p:txBody>
          <a:bodyPr wrap="square" lIns="0" tIns="0" rIns="0" bIns="0" rtlCol="0" anchor="t">
            <a:spAutoFit/>
          </a:bodyPr>
          <a:lstStyle/>
          <a:p>
            <a:r>
              <a:rPr lang="en-US" sz="4000" b="1" dirty="0">
                <a:solidFill>
                  <a:srgbClr val="FFFFFF"/>
                </a:solidFill>
                <a:latin typeface="Barlow SemiCondensed Bold"/>
                <a:ea typeface="Barlow SemiCondensed Bold"/>
                <a:cs typeface="Barlow SemiCondensed Bold"/>
                <a:sym typeface="Barlow SemiCondensed Bold"/>
              </a:rPr>
              <a:t>2014 to 2024  Toronto FC’s  Home Games</a:t>
            </a:r>
          </a:p>
        </p:txBody>
      </p:sp>
      <p:sp>
        <p:nvSpPr>
          <p:cNvPr id="4" name="Freeform 4">
            <a:extLst>
              <a:ext uri="{FF2B5EF4-FFF2-40B4-BE49-F238E27FC236}">
                <a16:creationId xmlns:a16="http://schemas.microsoft.com/office/drawing/2014/main" id="{A46EE04D-BBA6-5B72-EEE6-5E309A85FEB9}"/>
              </a:ext>
            </a:extLst>
          </p:cNvPr>
          <p:cNvSpPr/>
          <p:nvPr/>
        </p:nvSpPr>
        <p:spPr>
          <a:xfrm rot="5400000" flipV="1">
            <a:off x="13352078" y="-879501"/>
            <a:ext cx="4652842" cy="5199124"/>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dirty="0"/>
          </a:p>
        </p:txBody>
      </p:sp>
      <p:pic>
        <p:nvPicPr>
          <p:cNvPr id="29" name="Picture 28">
            <a:extLst>
              <a:ext uri="{FF2B5EF4-FFF2-40B4-BE49-F238E27FC236}">
                <a16:creationId xmlns:a16="http://schemas.microsoft.com/office/drawing/2014/main" id="{D9C19E90-116C-3082-354E-EA9691A301C2}"/>
              </a:ext>
            </a:extLst>
          </p:cNvPr>
          <p:cNvPicPr>
            <a:picLocks noChangeAspect="1"/>
          </p:cNvPicPr>
          <p:nvPr/>
        </p:nvPicPr>
        <p:blipFill>
          <a:blip r:embed="rId7"/>
          <a:stretch>
            <a:fillRect/>
          </a:stretch>
        </p:blipFill>
        <p:spPr>
          <a:xfrm>
            <a:off x="-19684" y="519380"/>
            <a:ext cx="18288000" cy="9771853"/>
          </a:xfrm>
          <a:prstGeom prst="rect">
            <a:avLst/>
          </a:prstGeom>
        </p:spPr>
      </p:pic>
    </p:spTree>
    <p:extLst>
      <p:ext uri="{BB962C8B-B14F-4D97-AF65-F5344CB8AC3E}">
        <p14:creationId xmlns:p14="http://schemas.microsoft.com/office/powerpoint/2010/main" val="613008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EF6"/>
        </a:solidFill>
        <a:effectLst/>
      </p:bgPr>
    </p:bg>
    <p:spTree>
      <p:nvGrpSpPr>
        <p:cNvPr id="1" name=""/>
        <p:cNvGrpSpPr/>
        <p:nvPr/>
      </p:nvGrpSpPr>
      <p:grpSpPr>
        <a:xfrm>
          <a:off x="0" y="0"/>
          <a:ext cx="0" cy="0"/>
          <a:chOff x="0" y="0"/>
          <a:chExt cx="0" cy="0"/>
        </a:xfrm>
      </p:grpSpPr>
      <p:sp>
        <p:nvSpPr>
          <p:cNvPr id="2" name="Freeform 2"/>
          <p:cNvSpPr/>
          <p:nvPr/>
        </p:nvSpPr>
        <p:spPr>
          <a:xfrm flipV="1">
            <a:off x="-126980" y="-4299035"/>
            <a:ext cx="18414980" cy="10345871"/>
          </a:xfrm>
          <a:custGeom>
            <a:avLst/>
            <a:gdLst/>
            <a:ahLst/>
            <a:cxnLst/>
            <a:rect l="l" t="t" r="r" b="b"/>
            <a:pathLst>
              <a:path w="18414980" h="10345871">
                <a:moveTo>
                  <a:pt x="0" y="10345870"/>
                </a:moveTo>
                <a:lnTo>
                  <a:pt x="18414980" y="10345870"/>
                </a:lnTo>
                <a:lnTo>
                  <a:pt x="18414980" y="0"/>
                </a:lnTo>
                <a:lnTo>
                  <a:pt x="0" y="0"/>
                </a:lnTo>
                <a:lnTo>
                  <a:pt x="0" y="103458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rot="5400000">
            <a:off x="-114422" y="-602540"/>
            <a:ext cx="4683060" cy="4683060"/>
          </a:xfrm>
          <a:custGeom>
            <a:avLst/>
            <a:gdLst/>
            <a:ahLst/>
            <a:cxnLst/>
            <a:rect l="l" t="t" r="r" b="b"/>
            <a:pathLst>
              <a:path w="4683060" h="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3590683" y="202204"/>
            <a:ext cx="5527603" cy="5527603"/>
          </a:xfrm>
          <a:custGeom>
            <a:avLst/>
            <a:gdLst/>
            <a:ahLst/>
            <a:cxnLst/>
            <a:rect l="l" t="t" r="r" b="b"/>
            <a:pathLst>
              <a:path w="5527603" h="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grpSp>
        <p:nvGrpSpPr>
          <p:cNvPr id="6" name="Group 6"/>
          <p:cNvGrpSpPr/>
          <p:nvPr/>
        </p:nvGrpSpPr>
        <p:grpSpPr>
          <a:xfrm>
            <a:off x="682028" y="2957738"/>
            <a:ext cx="3806509" cy="6945238"/>
            <a:chOff x="0" y="0"/>
            <a:chExt cx="1366529" cy="1558079"/>
          </a:xfrm>
        </p:grpSpPr>
        <p:sp>
          <p:nvSpPr>
            <p:cNvPr id="7" name="Freeform 7"/>
            <p:cNvSpPr/>
            <p:nvPr/>
          </p:nvSpPr>
          <p:spPr>
            <a:xfrm>
              <a:off x="0"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8" name="TextBox 8"/>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9" name="AutoShape 9"/>
          <p:cNvSpPr/>
          <p:nvPr/>
        </p:nvSpPr>
        <p:spPr>
          <a:xfrm>
            <a:off x="682028" y="9944100"/>
            <a:ext cx="3806509" cy="0"/>
          </a:xfrm>
          <a:prstGeom prst="line">
            <a:avLst/>
          </a:prstGeom>
          <a:ln w="38100" cap="flat">
            <a:solidFill>
              <a:srgbClr val="AF1C48"/>
            </a:solidFill>
            <a:prstDash val="solid"/>
            <a:headEnd type="none" w="sm" len="sm"/>
            <a:tailEnd type="none" w="sm" len="sm"/>
          </a:ln>
        </p:spPr>
        <p:txBody>
          <a:bodyPr/>
          <a:lstStyle/>
          <a:p>
            <a:endParaRPr lang="en-CA"/>
          </a:p>
        </p:txBody>
      </p:sp>
      <p:grpSp>
        <p:nvGrpSpPr>
          <p:cNvPr id="38" name="Group 37">
            <a:extLst>
              <a:ext uri="{FF2B5EF4-FFF2-40B4-BE49-F238E27FC236}">
                <a16:creationId xmlns:a16="http://schemas.microsoft.com/office/drawing/2014/main" id="{5EB5712E-F8D0-7D49-1F4A-5866E13F3B13}"/>
              </a:ext>
            </a:extLst>
          </p:cNvPr>
          <p:cNvGrpSpPr/>
          <p:nvPr/>
        </p:nvGrpSpPr>
        <p:grpSpPr>
          <a:xfrm>
            <a:off x="9291964" y="2408280"/>
            <a:ext cx="3924340" cy="7471281"/>
            <a:chOff x="8849203" y="2472819"/>
            <a:chExt cx="3924340" cy="7471281"/>
          </a:xfrm>
        </p:grpSpPr>
        <p:grpSp>
          <p:nvGrpSpPr>
            <p:cNvPr id="16" name="Group 16"/>
            <p:cNvGrpSpPr/>
            <p:nvPr/>
          </p:nvGrpSpPr>
          <p:grpSpPr>
            <a:xfrm>
              <a:off x="8849203" y="2986385"/>
              <a:ext cx="3924340" cy="6916590"/>
              <a:chOff x="-13821" y="-42945"/>
              <a:chExt cx="1380350" cy="1622623"/>
            </a:xfrm>
          </p:grpSpPr>
          <p:sp>
            <p:nvSpPr>
              <p:cNvPr id="17" name="Freeform 17"/>
              <p:cNvSpPr/>
              <p:nvPr/>
            </p:nvSpPr>
            <p:spPr>
              <a:xfrm>
                <a:off x="-13821" y="-42945"/>
                <a:ext cx="1366529" cy="1622623"/>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18" name="TextBox 18"/>
              <p:cNvSpPr txBox="1"/>
              <p:nvPr/>
            </p:nvSpPr>
            <p:spPr>
              <a:xfrm>
                <a:off x="0" y="-38100"/>
                <a:ext cx="1366529" cy="1596179"/>
              </a:xfrm>
              <a:prstGeom prst="rect">
                <a:avLst/>
              </a:prstGeom>
            </p:spPr>
            <p:txBody>
              <a:bodyPr lIns="50800" tIns="50800" rIns="50800" bIns="50800" rtlCol="0" anchor="ctr"/>
              <a:lstStyle/>
              <a:p>
                <a:pPr algn="ctr">
                  <a:lnSpc>
                    <a:spcPts val="2660"/>
                  </a:lnSpc>
                  <a:spcBef>
                    <a:spcPct val="0"/>
                  </a:spcBef>
                </a:pPr>
                <a:endParaRPr/>
              </a:p>
            </p:txBody>
          </p:sp>
        </p:grpSp>
        <p:sp>
          <p:nvSpPr>
            <p:cNvPr id="19" name="AutoShape 19"/>
            <p:cNvSpPr/>
            <p:nvPr/>
          </p:nvSpPr>
          <p:spPr>
            <a:xfrm>
              <a:off x="8849203" y="9944100"/>
              <a:ext cx="3885047" cy="0"/>
            </a:xfrm>
            <a:prstGeom prst="line">
              <a:avLst/>
            </a:prstGeom>
            <a:ln w="46586" cap="flat">
              <a:solidFill>
                <a:srgbClr val="AF1C48"/>
              </a:solidFill>
              <a:prstDash val="solid"/>
              <a:headEnd type="none" w="sm" len="sm"/>
              <a:tailEnd type="none" w="sm" len="sm"/>
            </a:ln>
          </p:spPr>
          <p:txBody>
            <a:bodyPr/>
            <a:lstStyle/>
            <a:p>
              <a:endParaRPr lang="en-CA"/>
            </a:p>
          </p:txBody>
        </p:sp>
        <p:sp>
          <p:nvSpPr>
            <p:cNvPr id="20" name="TextBox 20"/>
            <p:cNvSpPr txBox="1"/>
            <p:nvPr/>
          </p:nvSpPr>
          <p:spPr>
            <a:xfrm>
              <a:off x="8855060" y="2472819"/>
              <a:ext cx="3700821" cy="424888"/>
            </a:xfrm>
            <a:prstGeom prst="rect">
              <a:avLst/>
            </a:prstGeom>
          </p:spPr>
          <p:txBody>
            <a:bodyPr wrap="square" lIns="0" tIns="0" rIns="0" bIns="0" rtlCol="0" anchor="t">
              <a:spAutoFit/>
            </a:bodyPr>
            <a:lstStyle/>
            <a:p>
              <a:pPr algn="l">
                <a:lnSpc>
                  <a:spcPts val="2341"/>
                </a:lnSpc>
              </a:pPr>
              <a:r>
                <a:rPr lang="en-US" sz="2800" b="1" dirty="0">
                  <a:solidFill>
                    <a:schemeClr val="bg1">
                      <a:lumMod val="85000"/>
                    </a:schemeClr>
                  </a:solidFill>
                  <a:latin typeface="Barlow SemiCondensed Bold"/>
                  <a:sym typeface="Barlow SemiCondensed Bold"/>
                </a:rPr>
                <a:t>DEFINED</a:t>
              </a:r>
              <a:r>
                <a:rPr lang="en-US" sz="2054" b="1" dirty="0">
                  <a:solidFill>
                    <a:srgbClr val="030724"/>
                  </a:solidFill>
                  <a:latin typeface="Barlow SemiCondensed Bold"/>
                  <a:ea typeface="Barlow SemiCondensed Bold"/>
                  <a:cs typeface="Barlow SemiCondensed Bold"/>
                  <a:sym typeface="Barlow SemiCondensed Bold"/>
                </a:rPr>
                <a:t> </a:t>
              </a:r>
              <a:r>
                <a:rPr lang="en-US" sz="2800" b="1" dirty="0">
                  <a:solidFill>
                    <a:schemeClr val="bg1">
                      <a:lumMod val="85000"/>
                    </a:schemeClr>
                  </a:solidFill>
                  <a:latin typeface="Barlow SemiCondensed Bold"/>
                  <a:sym typeface="Barlow SemiCondensed Bold"/>
                </a:rPr>
                <a:t>OBJECTIVE</a:t>
              </a:r>
            </a:p>
          </p:txBody>
        </p:sp>
        <p:sp>
          <p:nvSpPr>
            <p:cNvPr id="21" name="TextBox 21"/>
            <p:cNvSpPr txBox="1"/>
            <p:nvPr/>
          </p:nvSpPr>
          <p:spPr>
            <a:xfrm>
              <a:off x="9247232" y="5666228"/>
              <a:ext cx="3212379" cy="3016210"/>
            </a:xfrm>
            <a:prstGeom prst="rect">
              <a:avLst/>
            </a:prstGeom>
          </p:spPr>
          <p:txBody>
            <a:bodyPr wrap="square" lIns="0" tIns="0" rIns="0" bIns="0" rtlCol="0" anchor="t">
              <a:spAutoFit/>
            </a:bodyPr>
            <a:lstStyle>
              <a:defPPr>
                <a:defRPr lang="en-US"/>
              </a:defPPr>
              <a:lvl2pPr marL="285106" lvl="1" indent="-142553">
                <a:buFont typeface="Arial"/>
                <a:buChar char="•"/>
                <a:defRPr sz="2800">
                  <a:solidFill>
                    <a:srgbClr val="030724">
                      <a:alpha val="80000"/>
                    </a:srgbClr>
                  </a:solidFill>
                  <a:latin typeface="Barlow"/>
                  <a:ea typeface="Barlow"/>
                  <a:cs typeface="Barlow"/>
                </a:defRPr>
              </a:lvl2pPr>
            </a:lstStyle>
            <a:p>
              <a:pPr marL="142553" lvl="1" indent="0">
                <a:buNone/>
              </a:pPr>
              <a:r>
                <a:rPr lang="en-US" dirty="0">
                  <a:sym typeface="Barlow"/>
                </a:rPr>
                <a:t>Clear goal enables focused development</a:t>
              </a:r>
            </a:p>
            <a:p>
              <a:pPr marL="142553" lvl="1" indent="0">
                <a:buNone/>
              </a:pPr>
              <a:endParaRPr lang="en-US" dirty="0">
                <a:sym typeface="Barlow"/>
              </a:endParaRPr>
            </a:p>
            <a:p>
              <a:pPr marL="142553" lvl="1" indent="0">
                <a:buNone/>
              </a:pPr>
              <a:r>
                <a:rPr lang="en-US" dirty="0">
                  <a:sym typeface="Barlow"/>
                </a:rPr>
                <a:t>Measurable outcomes for evaluation</a:t>
              </a:r>
            </a:p>
          </p:txBody>
        </p:sp>
        <p:sp>
          <p:nvSpPr>
            <p:cNvPr id="27" name="Freeform 27"/>
            <p:cNvSpPr/>
            <p:nvPr/>
          </p:nvSpPr>
          <p:spPr>
            <a:xfrm>
              <a:off x="9018391" y="3217360"/>
              <a:ext cx="3564316" cy="2259197"/>
            </a:xfrm>
            <a:custGeom>
              <a:avLst/>
              <a:gdLst/>
              <a:ahLst/>
              <a:cxnLst/>
              <a:rect l="l" t="t" r="r" b="b"/>
              <a:pathLst>
                <a:path w="3139939" h="2091984">
                  <a:moveTo>
                    <a:pt x="0" y="0"/>
                  </a:moveTo>
                  <a:lnTo>
                    <a:pt x="3139939" y="0"/>
                  </a:lnTo>
                  <a:lnTo>
                    <a:pt x="3139939" y="2091985"/>
                  </a:lnTo>
                  <a:lnTo>
                    <a:pt x="0" y="2091985"/>
                  </a:lnTo>
                  <a:lnTo>
                    <a:pt x="0" y="0"/>
                  </a:lnTo>
                  <a:close/>
                </a:path>
              </a:pathLst>
            </a:custGeom>
            <a:blipFill>
              <a:blip r:embed="rId9"/>
              <a:stretch>
                <a:fillRect/>
              </a:stretch>
            </a:blipFill>
            <a:ln w="76200">
              <a:solidFill>
                <a:srgbClr val="C00000"/>
              </a:solidFill>
            </a:ln>
          </p:spPr>
          <p:txBody>
            <a:bodyPr/>
            <a:lstStyle/>
            <a:p>
              <a:endParaRPr lang="en-CA"/>
            </a:p>
          </p:txBody>
        </p:sp>
      </p:grpSp>
      <p:sp>
        <p:nvSpPr>
          <p:cNvPr id="29" name="TextBox 29"/>
          <p:cNvSpPr txBox="1"/>
          <p:nvPr/>
        </p:nvSpPr>
        <p:spPr>
          <a:xfrm>
            <a:off x="1028700" y="1066800"/>
            <a:ext cx="15940023" cy="1054989"/>
          </a:xfrm>
          <a:prstGeom prst="rect">
            <a:avLst/>
          </a:prstGeom>
        </p:spPr>
        <p:txBody>
          <a:bodyPr lIns="0" tIns="0" rIns="0" bIns="0" rtlCol="0" anchor="t">
            <a:spAutoFit/>
          </a:bodyPr>
          <a:lstStyle/>
          <a:p>
            <a:pPr algn="ctr">
              <a:lnSpc>
                <a:spcPts val="8208"/>
              </a:lnSpc>
            </a:pPr>
            <a:r>
              <a:rPr lang="en-US" sz="7200" b="1" dirty="0">
                <a:solidFill>
                  <a:srgbClr val="FFFFFF"/>
                </a:solidFill>
                <a:latin typeface="Barlow SemiCondensed Bold"/>
                <a:ea typeface="Barlow SemiCondensed Bold"/>
                <a:cs typeface="Barlow SemiCondensed Bold"/>
                <a:sym typeface="Barlow SemiCondensed Bold"/>
              </a:rPr>
              <a:t>feasibility rationale</a:t>
            </a:r>
          </a:p>
        </p:txBody>
      </p:sp>
      <p:sp>
        <p:nvSpPr>
          <p:cNvPr id="30" name="TextBox 30"/>
          <p:cNvSpPr txBox="1"/>
          <p:nvPr/>
        </p:nvSpPr>
        <p:spPr>
          <a:xfrm>
            <a:off x="711176" y="2483124"/>
            <a:ext cx="3753679" cy="294953"/>
          </a:xfrm>
          <a:prstGeom prst="rect">
            <a:avLst/>
          </a:prstGeom>
        </p:spPr>
        <p:txBody>
          <a:bodyPr wrap="square" lIns="0" tIns="0" rIns="0" bIns="0" rtlCol="0" anchor="t">
            <a:spAutoFit/>
          </a:bodyPr>
          <a:lstStyle/>
          <a:p>
            <a:pPr algn="l">
              <a:lnSpc>
                <a:spcPts val="2341"/>
              </a:lnSpc>
            </a:pPr>
            <a:r>
              <a:rPr lang="en-US" sz="2800" b="1" dirty="0">
                <a:solidFill>
                  <a:schemeClr val="bg1">
                    <a:lumMod val="85000"/>
                  </a:schemeClr>
                </a:solidFill>
                <a:latin typeface="Barlow SemiCondensed Bold"/>
                <a:ea typeface="Barlow SemiCondensed Bold"/>
                <a:cs typeface="Barlow SemiCondensed Bold"/>
                <a:sym typeface="Barlow SemiCondensed Bold"/>
              </a:rPr>
              <a:t>DATA AVAILABILITY</a:t>
            </a:r>
          </a:p>
        </p:txBody>
      </p:sp>
      <p:sp>
        <p:nvSpPr>
          <p:cNvPr id="31" name="TextBox 31"/>
          <p:cNvSpPr txBox="1"/>
          <p:nvPr/>
        </p:nvSpPr>
        <p:spPr>
          <a:xfrm>
            <a:off x="948260" y="5659665"/>
            <a:ext cx="3274043" cy="3447098"/>
          </a:xfrm>
          <a:prstGeom prst="rect">
            <a:avLst/>
          </a:prstGeom>
        </p:spPr>
        <p:txBody>
          <a:bodyPr wrap="square" lIns="0" tIns="0" rIns="0" bIns="0" rtlCol="0" anchor="t">
            <a:spAutoFit/>
          </a:bodyPr>
          <a:lstStyle/>
          <a:p>
            <a:pPr marL="142553" lvl="1" algn="l"/>
            <a:r>
              <a:rPr lang="en-US" sz="2800" dirty="0">
                <a:solidFill>
                  <a:srgbClr val="030724">
                    <a:alpha val="80000"/>
                  </a:srgbClr>
                </a:solidFill>
                <a:latin typeface="Barlow"/>
                <a:ea typeface="Barlow"/>
                <a:cs typeface="Barlow"/>
                <a:sym typeface="Barlow"/>
              </a:rPr>
              <a:t>Weather records accessible from reliable sources</a:t>
            </a:r>
          </a:p>
          <a:p>
            <a:pPr marL="142553" lvl="1" algn="l"/>
            <a:endParaRPr lang="en-US" sz="2800" dirty="0">
              <a:solidFill>
                <a:srgbClr val="030724">
                  <a:alpha val="80000"/>
                </a:srgbClr>
              </a:solidFill>
              <a:latin typeface="Barlow"/>
              <a:ea typeface="Barlow"/>
              <a:cs typeface="Barlow"/>
              <a:sym typeface="Barlow"/>
            </a:endParaRPr>
          </a:p>
          <a:p>
            <a:pPr marL="142553" lvl="1" algn="l"/>
            <a:r>
              <a:rPr lang="en-US" sz="2800" dirty="0">
                <a:solidFill>
                  <a:srgbClr val="030724">
                    <a:alpha val="80000"/>
                  </a:srgbClr>
                </a:solidFill>
                <a:latin typeface="Barlow"/>
                <a:ea typeface="Barlow"/>
                <a:cs typeface="Barlow"/>
                <a:sym typeface="Barlow"/>
              </a:rPr>
              <a:t>Comprehensive attendance data maintained by Toronto FC</a:t>
            </a:r>
          </a:p>
        </p:txBody>
      </p:sp>
      <p:grpSp>
        <p:nvGrpSpPr>
          <p:cNvPr id="39" name="Group 38">
            <a:extLst>
              <a:ext uri="{FF2B5EF4-FFF2-40B4-BE49-F238E27FC236}">
                <a16:creationId xmlns:a16="http://schemas.microsoft.com/office/drawing/2014/main" id="{D3FDF8F3-7FE9-2CFA-52BF-B012062E9F01}"/>
              </a:ext>
            </a:extLst>
          </p:cNvPr>
          <p:cNvGrpSpPr/>
          <p:nvPr/>
        </p:nvGrpSpPr>
        <p:grpSpPr>
          <a:xfrm>
            <a:off x="943721" y="-3352741"/>
            <a:ext cx="15742668" cy="13311750"/>
            <a:chOff x="971706" y="-3367650"/>
            <a:chExt cx="15742668" cy="13311750"/>
          </a:xfrm>
        </p:grpSpPr>
        <p:sp>
          <p:nvSpPr>
            <p:cNvPr id="3" name="Freeform 3"/>
            <p:cNvSpPr/>
            <p:nvPr/>
          </p:nvSpPr>
          <p:spPr>
            <a:xfrm>
              <a:off x="971706" y="-3367650"/>
              <a:ext cx="15742668" cy="8744107"/>
            </a:xfrm>
            <a:custGeom>
              <a:avLst/>
              <a:gdLst/>
              <a:ahLst/>
              <a:cxnLst/>
              <a:rect l="l" t="t" r="r" b="b"/>
              <a:pathLst>
                <a:path w="15742668" h="8744107">
                  <a:moveTo>
                    <a:pt x="0" y="0"/>
                  </a:moveTo>
                  <a:lnTo>
                    <a:pt x="15742668" y="0"/>
                  </a:lnTo>
                  <a:lnTo>
                    <a:pt x="15742668" y="8744106"/>
                  </a:lnTo>
                  <a:lnTo>
                    <a:pt x="0" y="8744106"/>
                  </a:lnTo>
                  <a:lnTo>
                    <a:pt x="0" y="0"/>
                  </a:lnTo>
                  <a:close/>
                </a:path>
              </a:pathLst>
            </a:custGeom>
            <a:blipFill>
              <a:blip r:embed="rId10">
                <a:alphaModFix amt="16000"/>
              </a:blip>
              <a:stretch>
                <a:fillRect t="-35065" b="-39121"/>
              </a:stretch>
            </a:blipFill>
          </p:spPr>
          <p:txBody>
            <a:bodyPr/>
            <a:lstStyle/>
            <a:p>
              <a:endParaRPr lang="en-CA" dirty="0"/>
            </a:p>
          </p:txBody>
        </p:sp>
        <p:grpSp>
          <p:nvGrpSpPr>
            <p:cNvPr id="10" name="Group 10"/>
            <p:cNvGrpSpPr/>
            <p:nvPr/>
          </p:nvGrpSpPr>
          <p:grpSpPr>
            <a:xfrm>
              <a:off x="4783812" y="2790156"/>
              <a:ext cx="3975697" cy="7020751"/>
              <a:chOff x="0" y="-38100"/>
              <a:chExt cx="1427267" cy="1596179"/>
            </a:xfrm>
          </p:grpSpPr>
          <p:sp>
            <p:nvSpPr>
              <p:cNvPr id="11" name="Freeform 11"/>
              <p:cNvSpPr/>
              <p:nvPr/>
            </p:nvSpPr>
            <p:spPr>
              <a:xfrm>
                <a:off x="60738"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12" name="TextBox 12"/>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13" name="AutoShape 13"/>
            <p:cNvSpPr/>
            <p:nvPr/>
          </p:nvSpPr>
          <p:spPr>
            <a:xfrm>
              <a:off x="4897079" y="9944100"/>
              <a:ext cx="3865921" cy="0"/>
            </a:xfrm>
            <a:prstGeom prst="line">
              <a:avLst/>
            </a:prstGeom>
            <a:ln w="38100" cap="flat">
              <a:solidFill>
                <a:srgbClr val="AF1C48"/>
              </a:solidFill>
              <a:prstDash val="solid"/>
              <a:headEnd type="none" w="sm" len="sm"/>
              <a:tailEnd type="none" w="sm" len="sm"/>
            </a:ln>
          </p:spPr>
          <p:txBody>
            <a:bodyPr/>
            <a:lstStyle/>
            <a:p>
              <a:endParaRPr lang="en-CA"/>
            </a:p>
          </p:txBody>
        </p:sp>
        <p:sp>
          <p:nvSpPr>
            <p:cNvPr id="26" name="Freeform 26"/>
            <p:cNvSpPr/>
            <p:nvPr/>
          </p:nvSpPr>
          <p:spPr>
            <a:xfrm>
              <a:off x="5108563" y="3094934"/>
              <a:ext cx="3481758" cy="2281523"/>
            </a:xfrm>
            <a:custGeom>
              <a:avLst/>
              <a:gdLst/>
              <a:ahLst/>
              <a:cxnLst/>
              <a:rect l="l" t="t" r="r" b="b"/>
              <a:pathLst>
                <a:path w="3146031" h="2168172">
                  <a:moveTo>
                    <a:pt x="0" y="0"/>
                  </a:moveTo>
                  <a:lnTo>
                    <a:pt x="3146031" y="0"/>
                  </a:lnTo>
                  <a:lnTo>
                    <a:pt x="3146031" y="2168173"/>
                  </a:lnTo>
                  <a:lnTo>
                    <a:pt x="0" y="2168173"/>
                  </a:lnTo>
                  <a:lnTo>
                    <a:pt x="0" y="0"/>
                  </a:lnTo>
                  <a:close/>
                </a:path>
              </a:pathLst>
            </a:custGeom>
            <a:blipFill>
              <a:blip r:embed="rId11"/>
              <a:stretch>
                <a:fillRect l="-11743" t="-6258" r="-7089"/>
              </a:stretch>
            </a:blipFill>
            <a:ln w="76200">
              <a:solidFill>
                <a:srgbClr val="C00000"/>
              </a:solidFill>
            </a:ln>
          </p:spPr>
          <p:txBody>
            <a:bodyPr/>
            <a:lstStyle/>
            <a:p>
              <a:endParaRPr lang="en-CA"/>
            </a:p>
          </p:txBody>
        </p:sp>
        <p:sp>
          <p:nvSpPr>
            <p:cNvPr id="32" name="TextBox 32"/>
            <p:cNvSpPr txBox="1"/>
            <p:nvPr/>
          </p:nvSpPr>
          <p:spPr>
            <a:xfrm>
              <a:off x="4972757" y="2453430"/>
              <a:ext cx="3923005" cy="294953"/>
            </a:xfrm>
            <a:prstGeom prst="rect">
              <a:avLst/>
            </a:prstGeom>
          </p:spPr>
          <p:txBody>
            <a:bodyPr wrap="square" lIns="0" tIns="0" rIns="0" bIns="0" rtlCol="0" anchor="t">
              <a:spAutoFit/>
            </a:bodyPr>
            <a:lstStyle>
              <a:defPPr>
                <a:defRPr lang="en-US"/>
              </a:defPPr>
              <a:lvl1pPr>
                <a:lnSpc>
                  <a:spcPts val="2341"/>
                </a:lnSpc>
                <a:defRPr sz="2800" b="1">
                  <a:solidFill>
                    <a:schemeClr val="bg1">
                      <a:lumMod val="85000"/>
                    </a:schemeClr>
                  </a:solidFill>
                  <a:latin typeface="Barlow SemiCondensed Bold"/>
                  <a:ea typeface="Barlow SemiCondensed Bold"/>
                  <a:cs typeface="Barlow SemiCondensed Bold"/>
                </a:defRPr>
              </a:lvl1pPr>
            </a:lstStyle>
            <a:p>
              <a:r>
                <a:rPr lang="en-US" dirty="0">
                  <a:sym typeface="Barlow SemiCondensed Bold"/>
                </a:rPr>
                <a:t>TECHNICAL CAPABILITY</a:t>
              </a:r>
            </a:p>
          </p:txBody>
        </p:sp>
        <p:sp>
          <p:nvSpPr>
            <p:cNvPr id="33" name="TextBox 33"/>
            <p:cNvSpPr txBox="1"/>
            <p:nvPr/>
          </p:nvSpPr>
          <p:spPr>
            <a:xfrm>
              <a:off x="5196455" y="5547492"/>
              <a:ext cx="3147439" cy="4154984"/>
            </a:xfrm>
            <a:prstGeom prst="rect">
              <a:avLst/>
            </a:prstGeom>
          </p:spPr>
          <p:txBody>
            <a:bodyPr wrap="square" lIns="0" tIns="0" rIns="0" bIns="0" rtlCol="0" anchor="t">
              <a:spAutoFit/>
            </a:bodyPr>
            <a:lstStyle>
              <a:defPPr>
                <a:defRPr lang="en-US"/>
              </a:defPPr>
              <a:lvl2pPr marL="285106" lvl="1" indent="-142553">
                <a:buFont typeface="Arial"/>
                <a:buChar char="•"/>
                <a:defRPr sz="2800">
                  <a:solidFill>
                    <a:srgbClr val="030724">
                      <a:alpha val="80000"/>
                    </a:srgbClr>
                  </a:solidFill>
                  <a:latin typeface="Barlow"/>
                  <a:ea typeface="Barlow"/>
                  <a:cs typeface="Barlow"/>
                </a:defRPr>
              </a:lvl2pPr>
            </a:lstStyle>
            <a:p>
              <a:pPr marL="142553" lvl="1" indent="0">
                <a:buNone/>
              </a:pPr>
              <a:r>
                <a:rPr lang="en-US" dirty="0">
                  <a:sym typeface="Barlow"/>
                </a:rPr>
                <a:t>Modern analytics tools can handle required complexity</a:t>
              </a:r>
            </a:p>
            <a:p>
              <a:pPr marL="142553" lvl="1" indent="0">
                <a:buNone/>
              </a:pPr>
              <a:endParaRPr lang="en-US" dirty="0">
                <a:sym typeface="Barlow"/>
              </a:endParaRPr>
            </a:p>
            <a:p>
              <a:pPr marL="142553" lvl="1" indent="0">
                <a:buNone/>
              </a:pPr>
              <a:r>
                <a:rPr lang="en-US" dirty="0">
                  <a:sym typeface="Barlow"/>
                </a:rPr>
                <a:t>Existing infrastructure can support implementation</a:t>
              </a:r>
            </a:p>
            <a:p>
              <a:endParaRPr lang="en-US" dirty="0">
                <a:sym typeface="Barlow"/>
              </a:endParaRPr>
            </a:p>
          </p:txBody>
        </p:sp>
      </p:grpSp>
      <p:grpSp>
        <p:nvGrpSpPr>
          <p:cNvPr id="37" name="Group 36">
            <a:extLst>
              <a:ext uri="{FF2B5EF4-FFF2-40B4-BE49-F238E27FC236}">
                <a16:creationId xmlns:a16="http://schemas.microsoft.com/office/drawing/2014/main" id="{5DA2F178-8F73-A91A-D32F-6407164562CD}"/>
              </a:ext>
            </a:extLst>
          </p:cNvPr>
          <p:cNvGrpSpPr/>
          <p:nvPr/>
        </p:nvGrpSpPr>
        <p:grpSpPr>
          <a:xfrm>
            <a:off x="13726798" y="2453430"/>
            <a:ext cx="4142986" cy="7457866"/>
            <a:chOff x="13315393" y="2476282"/>
            <a:chExt cx="4142986" cy="7457866"/>
          </a:xfrm>
        </p:grpSpPr>
        <p:grpSp>
          <p:nvGrpSpPr>
            <p:cNvPr id="22" name="Group 22"/>
            <p:cNvGrpSpPr/>
            <p:nvPr/>
          </p:nvGrpSpPr>
          <p:grpSpPr>
            <a:xfrm>
              <a:off x="13321253" y="2966005"/>
              <a:ext cx="3806509" cy="6844902"/>
              <a:chOff x="0" y="0"/>
              <a:chExt cx="1366529" cy="1558079"/>
            </a:xfrm>
          </p:grpSpPr>
          <p:sp>
            <p:nvSpPr>
              <p:cNvPr id="23" name="Freeform 23"/>
              <p:cNvSpPr/>
              <p:nvPr/>
            </p:nvSpPr>
            <p:spPr>
              <a:xfrm>
                <a:off x="0" y="0"/>
                <a:ext cx="1366529" cy="1558079"/>
              </a:xfrm>
              <a:custGeom>
                <a:avLst/>
                <a:gdLst/>
                <a:ahLst/>
                <a:cxnLst/>
                <a:rect l="l" t="t" r="r" b="b"/>
                <a:pathLst>
                  <a:path w="1366529" h="1558079">
                    <a:moveTo>
                      <a:pt x="0" y="0"/>
                    </a:moveTo>
                    <a:lnTo>
                      <a:pt x="1366529" y="0"/>
                    </a:lnTo>
                    <a:lnTo>
                      <a:pt x="1366529" y="1558079"/>
                    </a:lnTo>
                    <a:lnTo>
                      <a:pt x="0" y="1558079"/>
                    </a:lnTo>
                    <a:close/>
                  </a:path>
                </a:pathLst>
              </a:custGeom>
              <a:solidFill>
                <a:srgbClr val="DFE5E9"/>
              </a:solidFill>
            </p:spPr>
            <p:txBody>
              <a:bodyPr/>
              <a:lstStyle/>
              <a:p>
                <a:endParaRPr lang="en-CA"/>
              </a:p>
            </p:txBody>
          </p:sp>
          <p:sp>
            <p:nvSpPr>
              <p:cNvPr id="24" name="TextBox 24"/>
              <p:cNvSpPr txBox="1"/>
              <p:nvPr/>
            </p:nvSpPr>
            <p:spPr>
              <a:xfrm>
                <a:off x="0" y="-38100"/>
                <a:ext cx="1366529" cy="1596179"/>
              </a:xfrm>
              <a:prstGeom prst="rect">
                <a:avLst/>
              </a:prstGeom>
            </p:spPr>
            <p:txBody>
              <a:bodyPr lIns="37269" tIns="37269" rIns="37269" bIns="37269" rtlCol="0" anchor="ctr"/>
              <a:lstStyle/>
              <a:p>
                <a:pPr algn="ctr">
                  <a:lnSpc>
                    <a:spcPts val="2660"/>
                  </a:lnSpc>
                  <a:spcBef>
                    <a:spcPct val="0"/>
                  </a:spcBef>
                </a:pPr>
                <a:endParaRPr/>
              </a:p>
            </p:txBody>
          </p:sp>
        </p:grpSp>
        <p:sp>
          <p:nvSpPr>
            <p:cNvPr id="25" name="AutoShape 25"/>
            <p:cNvSpPr/>
            <p:nvPr/>
          </p:nvSpPr>
          <p:spPr>
            <a:xfrm>
              <a:off x="13315393" y="9934148"/>
              <a:ext cx="3806509" cy="0"/>
            </a:xfrm>
            <a:prstGeom prst="line">
              <a:avLst/>
            </a:prstGeom>
            <a:ln w="38100" cap="flat">
              <a:solidFill>
                <a:srgbClr val="AF1C48"/>
              </a:solidFill>
              <a:prstDash val="solid"/>
              <a:headEnd type="none" w="sm" len="sm"/>
              <a:tailEnd type="none" w="sm" len="sm"/>
            </a:ln>
          </p:spPr>
          <p:txBody>
            <a:bodyPr/>
            <a:lstStyle/>
            <a:p>
              <a:endParaRPr lang="en-CA"/>
            </a:p>
          </p:txBody>
        </p:sp>
        <p:sp>
          <p:nvSpPr>
            <p:cNvPr id="28" name="Freeform 28"/>
            <p:cNvSpPr/>
            <p:nvPr/>
          </p:nvSpPr>
          <p:spPr>
            <a:xfrm>
              <a:off x="13495234" y="3175673"/>
              <a:ext cx="3509378" cy="2265935"/>
            </a:xfrm>
            <a:custGeom>
              <a:avLst/>
              <a:gdLst/>
              <a:ahLst/>
              <a:cxnLst/>
              <a:rect l="l" t="t" r="r" b="b"/>
              <a:pathLst>
                <a:path w="3207990" h="2025229">
                  <a:moveTo>
                    <a:pt x="0" y="0"/>
                  </a:moveTo>
                  <a:lnTo>
                    <a:pt x="3207990" y="0"/>
                  </a:lnTo>
                  <a:lnTo>
                    <a:pt x="3207990" y="2025229"/>
                  </a:lnTo>
                  <a:lnTo>
                    <a:pt x="0" y="2025229"/>
                  </a:lnTo>
                  <a:lnTo>
                    <a:pt x="0" y="0"/>
                  </a:lnTo>
                  <a:close/>
                </a:path>
              </a:pathLst>
            </a:custGeom>
            <a:blipFill>
              <a:blip r:embed="rId12"/>
              <a:stretch>
                <a:fillRect t="-1440" b="-4094"/>
              </a:stretch>
            </a:blipFill>
            <a:ln w="76200">
              <a:solidFill>
                <a:srgbClr val="C00000"/>
              </a:solidFill>
            </a:ln>
          </p:spPr>
          <p:txBody>
            <a:bodyPr/>
            <a:lstStyle/>
            <a:p>
              <a:endParaRPr lang="en-CA"/>
            </a:p>
          </p:txBody>
        </p:sp>
        <p:sp>
          <p:nvSpPr>
            <p:cNvPr id="34" name="TextBox 34"/>
            <p:cNvSpPr txBox="1"/>
            <p:nvPr/>
          </p:nvSpPr>
          <p:spPr>
            <a:xfrm>
              <a:off x="13315393" y="2476282"/>
              <a:ext cx="4142986" cy="294953"/>
            </a:xfrm>
            <a:prstGeom prst="rect">
              <a:avLst/>
            </a:prstGeom>
          </p:spPr>
          <p:txBody>
            <a:bodyPr wrap="square" lIns="0" tIns="0" rIns="0" bIns="0" rtlCol="0" anchor="t">
              <a:spAutoFit/>
            </a:bodyPr>
            <a:lstStyle>
              <a:defPPr>
                <a:defRPr lang="en-US"/>
              </a:defPPr>
              <a:lvl1pPr>
                <a:lnSpc>
                  <a:spcPts val="2341"/>
                </a:lnSpc>
                <a:defRPr sz="2800" b="1">
                  <a:solidFill>
                    <a:schemeClr val="bg1">
                      <a:lumMod val="85000"/>
                    </a:schemeClr>
                  </a:solidFill>
                  <a:latin typeface="Barlow SemiCondensed Bold"/>
                  <a:ea typeface="Barlow SemiCondensed Bold"/>
                  <a:cs typeface="Barlow SemiCondensed Bold"/>
                </a:defRPr>
              </a:lvl1pPr>
            </a:lstStyle>
            <a:p>
              <a:r>
                <a:rPr lang="en-US" dirty="0">
                  <a:sym typeface="Barlow SemiCondensed Bold"/>
                </a:rPr>
                <a:t>RESOURCE CONSIDERATION</a:t>
              </a:r>
            </a:p>
          </p:txBody>
        </p:sp>
        <p:sp>
          <p:nvSpPr>
            <p:cNvPr id="35" name="TextBox 35"/>
            <p:cNvSpPr txBox="1"/>
            <p:nvPr/>
          </p:nvSpPr>
          <p:spPr>
            <a:xfrm>
              <a:off x="13676203" y="5608988"/>
              <a:ext cx="3147439" cy="3447098"/>
            </a:xfrm>
            <a:prstGeom prst="rect">
              <a:avLst/>
            </a:prstGeom>
          </p:spPr>
          <p:txBody>
            <a:bodyPr lIns="0" tIns="0" rIns="0" bIns="0" rtlCol="0" anchor="t">
              <a:spAutoFit/>
            </a:bodyPr>
            <a:lstStyle/>
            <a:p>
              <a:pPr marL="142553" lvl="1" algn="l"/>
              <a:r>
                <a:rPr lang="en-US" sz="2800" dirty="0">
                  <a:solidFill>
                    <a:srgbClr val="030724">
                      <a:alpha val="80000"/>
                    </a:srgbClr>
                  </a:solidFill>
                  <a:latin typeface="Barlow"/>
                  <a:ea typeface="Barlow"/>
                  <a:cs typeface="Barlow"/>
                  <a:sym typeface="Barlow"/>
                </a:rPr>
                <a:t>Achievable with proper planning and allocation</a:t>
              </a:r>
            </a:p>
            <a:p>
              <a:pPr marL="142553" lvl="1" algn="l"/>
              <a:endParaRPr lang="en-US" sz="2800" dirty="0">
                <a:solidFill>
                  <a:srgbClr val="030724">
                    <a:alpha val="80000"/>
                  </a:srgbClr>
                </a:solidFill>
                <a:latin typeface="Barlow"/>
                <a:ea typeface="Barlow"/>
                <a:cs typeface="Barlow"/>
                <a:sym typeface="Barlow"/>
              </a:endParaRPr>
            </a:p>
            <a:p>
              <a:pPr marL="142553" lvl="1" algn="l"/>
              <a:r>
                <a:rPr lang="en-US" sz="2800" dirty="0">
                  <a:solidFill>
                    <a:srgbClr val="030724">
                      <a:alpha val="80000"/>
                    </a:srgbClr>
                  </a:solidFill>
                  <a:latin typeface="Barlow"/>
                  <a:ea typeface="Barlow"/>
                  <a:cs typeface="Barlow"/>
                  <a:sym typeface="Barlow"/>
                </a:rPr>
                <a:t>Potential ROI justifies resource investment</a:t>
              </a:r>
            </a:p>
            <a:p>
              <a:pPr algn="l"/>
              <a:endParaRPr lang="en-US" sz="2800" dirty="0">
                <a:solidFill>
                  <a:srgbClr val="030724">
                    <a:alpha val="80000"/>
                  </a:srgbClr>
                </a:solidFill>
                <a:latin typeface="Barlow"/>
                <a:ea typeface="Barlow"/>
                <a:cs typeface="Barlow"/>
                <a:sym typeface="Barlow"/>
              </a:endParaRPr>
            </a:p>
          </p:txBody>
        </p:sp>
      </p:grpSp>
      <p:sp>
        <p:nvSpPr>
          <p:cNvPr id="36" name="Freeform 14">
            <a:extLst>
              <a:ext uri="{FF2B5EF4-FFF2-40B4-BE49-F238E27FC236}">
                <a16:creationId xmlns:a16="http://schemas.microsoft.com/office/drawing/2014/main" id="{D38ABD7E-882C-EE01-B96D-6B70A4389599}"/>
              </a:ext>
            </a:extLst>
          </p:cNvPr>
          <p:cNvSpPr/>
          <p:nvPr/>
        </p:nvSpPr>
        <p:spPr>
          <a:xfrm>
            <a:off x="15529323" y="-32132"/>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3"/>
            <a:stretch>
              <a:fillRect/>
            </a:stretch>
          </a:blipFill>
        </p:spPr>
        <p:txBody>
          <a:bodyPr/>
          <a:lstStyle/>
          <a:p>
            <a:endParaRPr lang="en-CA"/>
          </a:p>
        </p:txBody>
      </p:sp>
      <p:pic>
        <p:nvPicPr>
          <p:cNvPr id="42" name="Picture 41" descr="A group of people in raincoats&#10;&#10;Description automatically generated">
            <a:extLst>
              <a:ext uri="{FF2B5EF4-FFF2-40B4-BE49-F238E27FC236}">
                <a16:creationId xmlns:a16="http://schemas.microsoft.com/office/drawing/2014/main" id="{2AD003FA-AA5A-4D92-669E-427A12AF8A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8260" y="3152821"/>
            <a:ext cx="3316513" cy="2238545"/>
          </a:xfrm>
          <a:prstGeom prst="rect">
            <a:avLst/>
          </a:prstGeom>
          <a:noFill/>
          <a:ln w="76200">
            <a:solidFill>
              <a:srgbClr val="C00000"/>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0" y="5647657"/>
            <a:ext cx="18414980" cy="10345871"/>
          </a:xfrm>
          <a:custGeom>
            <a:avLst/>
            <a:gdLst/>
            <a:ahLst/>
            <a:cxnLst/>
            <a:rect l="l" t="t" r="r" b="b"/>
            <a:pathLst>
              <a:path w="18414980" h="10345871">
                <a:moveTo>
                  <a:pt x="0" y="0"/>
                </a:moveTo>
                <a:lnTo>
                  <a:pt x="18414980" y="0"/>
                </a:lnTo>
                <a:lnTo>
                  <a:pt x="18414980" y="10345871"/>
                </a:lnTo>
                <a:lnTo>
                  <a:pt x="0" y="10345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0" y="6575531"/>
            <a:ext cx="4354596" cy="4354596"/>
          </a:xfrm>
          <a:custGeom>
            <a:avLst/>
            <a:gdLst/>
            <a:ahLst/>
            <a:cxnLst/>
            <a:rect l="l" t="t" r="r" b="b"/>
            <a:pathLst>
              <a:path w="4354596" h="4354596">
                <a:moveTo>
                  <a:pt x="0" y="0"/>
                </a:moveTo>
                <a:lnTo>
                  <a:pt x="4354596" y="0"/>
                </a:lnTo>
                <a:lnTo>
                  <a:pt x="4354596" y="4354596"/>
                </a:lnTo>
                <a:lnTo>
                  <a:pt x="0" y="4354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 name="Freeform 4"/>
          <p:cNvSpPr/>
          <p:nvPr/>
        </p:nvSpPr>
        <p:spPr>
          <a:xfrm>
            <a:off x="14491086" y="6274936"/>
            <a:ext cx="4955786" cy="4955786"/>
          </a:xfrm>
          <a:custGeom>
            <a:avLst/>
            <a:gdLst/>
            <a:ahLst/>
            <a:cxnLst/>
            <a:rect l="l" t="t" r="r" b="b"/>
            <a:pathLst>
              <a:path w="4955786" h="4955786">
                <a:moveTo>
                  <a:pt x="0" y="0"/>
                </a:moveTo>
                <a:lnTo>
                  <a:pt x="4955786" y="0"/>
                </a:lnTo>
                <a:lnTo>
                  <a:pt x="4955786" y="4955785"/>
                </a:lnTo>
                <a:lnTo>
                  <a:pt x="0" y="4955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5" name="TextBox 5"/>
          <p:cNvSpPr txBox="1"/>
          <p:nvPr/>
        </p:nvSpPr>
        <p:spPr>
          <a:xfrm>
            <a:off x="15055941" y="6035404"/>
            <a:ext cx="2203359"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COMPETITIVE</a:t>
            </a:r>
          </a:p>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EDGE</a:t>
            </a:r>
          </a:p>
        </p:txBody>
      </p:sp>
      <p:grpSp>
        <p:nvGrpSpPr>
          <p:cNvPr id="6" name="Group 6"/>
          <p:cNvGrpSpPr>
            <a:grpSpLocks noChangeAspect="1"/>
          </p:cNvGrpSpPr>
          <p:nvPr/>
        </p:nvGrpSpPr>
        <p:grpSpPr>
          <a:xfrm>
            <a:off x="5048830" y="2324100"/>
            <a:ext cx="3585113" cy="3585113"/>
            <a:chOff x="0" y="0"/>
            <a:chExt cx="6350000" cy="6350000"/>
          </a:xfrm>
        </p:grpSpPr>
        <p:sp>
          <p:nvSpPr>
            <p:cNvPr id="7" name="Freeform 7"/>
            <p:cNvSpPr/>
            <p:nvPr/>
          </p:nvSpPr>
          <p:spPr>
            <a:xfrm>
              <a:off x="124460" y="124460"/>
              <a:ext cx="6101081" cy="6101081"/>
            </a:xfrm>
            <a:custGeom>
              <a:avLst/>
              <a:gdLst/>
              <a:ahLst/>
              <a:cxnLst/>
              <a:rect l="l" t="t" r="r" b="b"/>
              <a:pathLst>
                <a:path w="6101080" h="6101080">
                  <a:moveTo>
                    <a:pt x="0" y="0"/>
                  </a:moveTo>
                  <a:lnTo>
                    <a:pt x="6101080" y="0"/>
                  </a:lnTo>
                  <a:lnTo>
                    <a:pt x="6101080" y="6101080"/>
                  </a:lnTo>
                  <a:lnTo>
                    <a:pt x="0" y="6101080"/>
                  </a:lnTo>
                  <a:close/>
                </a:path>
              </a:pathLst>
            </a:custGeom>
            <a:blipFill>
              <a:blip r:embed="rId9"/>
              <a:stretch>
                <a:fillRect l="-10923" r="-10923"/>
              </a:stretch>
            </a:blipFill>
          </p:spPr>
          <p:txBody>
            <a:bodyPr/>
            <a:lstStyle/>
            <a:p>
              <a:endParaRPr lang="en-CA" dirty="0"/>
            </a:p>
          </p:txBody>
        </p:sp>
        <p:sp>
          <p:nvSpPr>
            <p:cNvPr id="8" name="Freeform 8"/>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9" name="Group 9"/>
          <p:cNvGrpSpPr>
            <a:grpSpLocks noChangeAspect="1"/>
          </p:cNvGrpSpPr>
          <p:nvPr/>
        </p:nvGrpSpPr>
        <p:grpSpPr>
          <a:xfrm>
            <a:off x="293233" y="2276515"/>
            <a:ext cx="3585113" cy="3585113"/>
            <a:chOff x="0" y="0"/>
            <a:chExt cx="6350000" cy="6350000"/>
          </a:xfrm>
        </p:grpSpPr>
        <p:sp>
          <p:nvSpPr>
            <p:cNvPr id="10" name="Freeform 10"/>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0"/>
              <a:stretch>
                <a:fillRect l="-28571" r="-28571"/>
              </a:stretch>
            </a:blipFill>
          </p:spPr>
          <p:txBody>
            <a:bodyPr/>
            <a:lstStyle/>
            <a:p>
              <a:endParaRPr lang="en-CA"/>
            </a:p>
          </p:txBody>
        </p:sp>
        <p:sp>
          <p:nvSpPr>
            <p:cNvPr id="11" name="Freeform 11"/>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12" name="Group 12"/>
          <p:cNvGrpSpPr>
            <a:grpSpLocks noChangeAspect="1"/>
          </p:cNvGrpSpPr>
          <p:nvPr/>
        </p:nvGrpSpPr>
        <p:grpSpPr>
          <a:xfrm>
            <a:off x="14365064" y="2276515"/>
            <a:ext cx="3585113" cy="3585113"/>
            <a:chOff x="0" y="0"/>
            <a:chExt cx="6350000" cy="6350000"/>
          </a:xfrm>
        </p:grpSpPr>
        <p:sp>
          <p:nvSpPr>
            <p:cNvPr id="13" name="Freeform 13"/>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1"/>
              <a:stretch>
                <a:fillRect l="-38996" r="-38996"/>
              </a:stretch>
            </a:blipFill>
          </p:spPr>
          <p:txBody>
            <a:bodyPr/>
            <a:lstStyle/>
            <a:p>
              <a:endParaRPr lang="en-CA"/>
            </a:p>
          </p:txBody>
        </p:sp>
        <p:sp>
          <p:nvSpPr>
            <p:cNvPr id="14" name="Freeform 14"/>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grpSp>
        <p:nvGrpSpPr>
          <p:cNvPr id="15" name="Group 15"/>
          <p:cNvGrpSpPr>
            <a:grpSpLocks noChangeAspect="1"/>
          </p:cNvGrpSpPr>
          <p:nvPr/>
        </p:nvGrpSpPr>
        <p:grpSpPr>
          <a:xfrm>
            <a:off x="9804428" y="2276515"/>
            <a:ext cx="3585113" cy="3585113"/>
            <a:chOff x="0" y="0"/>
            <a:chExt cx="6350000" cy="6350000"/>
          </a:xfrm>
        </p:grpSpPr>
        <p:sp>
          <p:nvSpPr>
            <p:cNvPr id="16" name="Freeform 16"/>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12"/>
              <a:stretch>
                <a:fillRect l="-25136" r="-25136"/>
              </a:stretch>
            </a:blipFill>
          </p:spPr>
          <p:txBody>
            <a:bodyPr/>
            <a:lstStyle/>
            <a:p>
              <a:endParaRPr lang="en-CA"/>
            </a:p>
          </p:txBody>
        </p:sp>
        <p:sp>
          <p:nvSpPr>
            <p:cNvPr id="17" name="Freeform 17"/>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gradFill rotWithShape="1">
              <a:gsLst>
                <a:gs pos="0">
                  <a:srgbClr val="FF3131">
                    <a:alpha val="100000"/>
                  </a:srgbClr>
                </a:gs>
                <a:gs pos="100000">
                  <a:srgbClr val="FF914D">
                    <a:alpha val="100000"/>
                  </a:srgbClr>
                </a:gs>
              </a:gsLst>
              <a:lin ang="0"/>
            </a:gradFill>
          </p:spPr>
          <p:txBody>
            <a:bodyPr/>
            <a:lstStyle/>
            <a:p>
              <a:endParaRPr lang="en-CA"/>
            </a:p>
          </p:txBody>
        </p:sp>
      </p:grpSp>
      <p:sp>
        <p:nvSpPr>
          <p:cNvPr id="18" name="TextBox 18"/>
          <p:cNvSpPr txBox="1"/>
          <p:nvPr/>
        </p:nvSpPr>
        <p:spPr>
          <a:xfrm>
            <a:off x="1614739" y="1066800"/>
            <a:ext cx="15201068" cy="1054989"/>
          </a:xfrm>
          <a:prstGeom prst="rect">
            <a:avLst/>
          </a:prstGeom>
        </p:spPr>
        <p:txBody>
          <a:bodyPr lIns="0" tIns="0" rIns="0" bIns="0" rtlCol="0" anchor="t">
            <a:spAutoFit/>
          </a:bodyPr>
          <a:lstStyle/>
          <a:p>
            <a:pPr algn="ctr">
              <a:lnSpc>
                <a:spcPts val="8208"/>
              </a:lnSpc>
            </a:pPr>
            <a:r>
              <a:rPr lang="en-US" sz="7200" b="1" dirty="0">
                <a:solidFill>
                  <a:srgbClr val="030724"/>
                </a:solidFill>
                <a:latin typeface="Barlow SemiCondensed Bold"/>
                <a:ea typeface="Barlow SemiCondensed Bold"/>
                <a:cs typeface="Barlow SemiCondensed Bold"/>
                <a:sym typeface="Barlow SemiCondensed Bold"/>
              </a:rPr>
              <a:t>POTENTIAL ADVANTAGES</a:t>
            </a:r>
          </a:p>
        </p:txBody>
      </p:sp>
      <p:sp>
        <p:nvSpPr>
          <p:cNvPr id="19" name="TextBox 19"/>
          <p:cNvSpPr txBox="1"/>
          <p:nvPr/>
        </p:nvSpPr>
        <p:spPr>
          <a:xfrm>
            <a:off x="1013567" y="7324145"/>
            <a:ext cx="2656960" cy="2769989"/>
          </a:xfrm>
          <a:prstGeom prst="rect">
            <a:avLst/>
          </a:prstGeom>
        </p:spPr>
        <p:txBody>
          <a:bodyPr wrap="square"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Recognize and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reward loyalty</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CREATE A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STRONGER EMOTIONAL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CONNECTION WITH </a:t>
            </a: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DEDICATED FANS</a:t>
            </a:r>
          </a:p>
        </p:txBody>
      </p:sp>
      <p:sp>
        <p:nvSpPr>
          <p:cNvPr id="20" name="TextBox 20"/>
          <p:cNvSpPr txBox="1"/>
          <p:nvPr/>
        </p:nvSpPr>
        <p:spPr>
          <a:xfrm>
            <a:off x="293233" y="5983016"/>
            <a:ext cx="3202037" cy="919734"/>
          </a:xfrm>
          <a:prstGeom prst="rect">
            <a:avLst/>
          </a:prstGeom>
        </p:spPr>
        <p:txBody>
          <a:bodyPr lIns="0" tIns="0" rIns="0" bIns="0" rtlCol="0" anchor="t">
            <a:spAutoFit/>
          </a:bodyPr>
          <a:lstStyle/>
          <a:p>
            <a:pPr algn="ctr">
              <a:lnSpc>
                <a:spcPts val="3648"/>
              </a:lnSpc>
            </a:pPr>
            <a:r>
              <a:rPr lang="en-US" sz="3200" b="1" dirty="0">
                <a:solidFill>
                  <a:srgbClr val="FFFFFF"/>
                </a:solidFill>
                <a:latin typeface="Barlow SemiCondensed Bold"/>
                <a:ea typeface="Barlow SemiCondensed Bold"/>
                <a:cs typeface="Barlow SemiCondensed Bold"/>
                <a:sym typeface="Barlow SemiCondensed Bold"/>
              </a:rPr>
              <a:t>ENHANCED FAN ENGAGEMENT</a:t>
            </a:r>
          </a:p>
        </p:txBody>
      </p:sp>
      <p:sp>
        <p:nvSpPr>
          <p:cNvPr id="21" name="TextBox 21"/>
          <p:cNvSpPr txBox="1"/>
          <p:nvPr/>
        </p:nvSpPr>
        <p:spPr>
          <a:xfrm>
            <a:off x="5028491" y="6125189"/>
            <a:ext cx="3605452"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DATA-DRIVEN MARKETING</a:t>
            </a:r>
          </a:p>
        </p:txBody>
      </p:sp>
      <p:sp>
        <p:nvSpPr>
          <p:cNvPr id="22" name="TextBox 22"/>
          <p:cNvSpPr txBox="1"/>
          <p:nvPr/>
        </p:nvSpPr>
        <p:spPr>
          <a:xfrm>
            <a:off x="10187504" y="6080561"/>
            <a:ext cx="3202037" cy="919734"/>
          </a:xfrm>
          <a:prstGeom prst="rect">
            <a:avLst/>
          </a:prstGeom>
        </p:spPr>
        <p:txBody>
          <a:bodyPr lIns="0" tIns="0" rIns="0" bIns="0" rtlCol="0" anchor="t">
            <a:spAutoFit/>
          </a:bodyPr>
          <a:lstStyle/>
          <a:p>
            <a:pPr algn="ctr">
              <a:lnSpc>
                <a:spcPts val="3648"/>
              </a:lnSpc>
            </a:pPr>
            <a:r>
              <a:rPr lang="en-US" sz="3200" b="1">
                <a:solidFill>
                  <a:srgbClr val="FFFFFF"/>
                </a:solidFill>
                <a:latin typeface="Barlow SemiCondensed Bold"/>
                <a:ea typeface="Barlow SemiCondensed Bold"/>
                <a:cs typeface="Barlow SemiCondensed Bold"/>
                <a:sym typeface="Barlow SemiCondensed Bold"/>
              </a:rPr>
              <a:t>INCREASED ATTENDANCE</a:t>
            </a:r>
          </a:p>
        </p:txBody>
      </p:sp>
      <p:sp>
        <p:nvSpPr>
          <p:cNvPr id="23" name="TextBox 23"/>
          <p:cNvSpPr txBox="1"/>
          <p:nvPr/>
        </p:nvSpPr>
        <p:spPr>
          <a:xfrm>
            <a:off x="5261653" y="7371627"/>
            <a:ext cx="3159468" cy="20756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Tailor promotions based on weather forecasts</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OPTIMIZE TICKET PRICING STRATEGIES</a:t>
            </a:r>
          </a:p>
        </p:txBody>
      </p:sp>
      <p:sp>
        <p:nvSpPr>
          <p:cNvPr id="24" name="TextBox 24"/>
          <p:cNvSpPr txBox="1"/>
          <p:nvPr/>
        </p:nvSpPr>
        <p:spPr>
          <a:xfrm>
            <a:off x="10230073" y="7244219"/>
            <a:ext cx="3159468" cy="27614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Incentivize attendance during typically low-turnout games</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POTENTIALLY BOOST OVERALL SEASON ATTENDANCE</a:t>
            </a:r>
          </a:p>
        </p:txBody>
      </p:sp>
      <p:sp>
        <p:nvSpPr>
          <p:cNvPr id="25" name="TextBox 25"/>
          <p:cNvSpPr txBox="1"/>
          <p:nvPr/>
        </p:nvSpPr>
        <p:spPr>
          <a:xfrm>
            <a:off x="14349606" y="7244219"/>
            <a:ext cx="3159468" cy="2418588"/>
          </a:xfrm>
          <a:prstGeom prst="rect">
            <a:avLst/>
          </a:prstGeom>
        </p:spPr>
        <p:txBody>
          <a:bodyPr lIns="0" tIns="0" rIns="0" bIns="0" rtlCol="0" anchor="t">
            <a:spAutoFit/>
          </a:bodyPr>
          <a:lstStyle/>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Unique approach in sports marketing</a:t>
            </a:r>
          </a:p>
          <a:p>
            <a:pPr algn="l">
              <a:lnSpc>
                <a:spcPts val="2736"/>
              </a:lnSpc>
            </a:pPr>
            <a:endParaRPr lang="en-US" sz="2400" b="1" dirty="0">
              <a:solidFill>
                <a:srgbClr val="FFFFFF"/>
              </a:solidFill>
              <a:latin typeface="Barlow SemiCondensed Bold"/>
              <a:ea typeface="Barlow SemiCondensed Bold"/>
              <a:cs typeface="Barlow SemiCondensed Bold"/>
              <a:sym typeface="Barlow SemiCondensed Bold"/>
            </a:endParaRPr>
          </a:p>
          <a:p>
            <a:pPr algn="l">
              <a:lnSpc>
                <a:spcPts val="2736"/>
              </a:lnSpc>
            </a:pPr>
            <a:r>
              <a:rPr lang="en-US" sz="2400" b="1" dirty="0">
                <a:solidFill>
                  <a:srgbClr val="FFFFFF"/>
                </a:solidFill>
                <a:latin typeface="Barlow SemiCondensed Bold"/>
                <a:ea typeface="Barlow SemiCondensed Bold"/>
                <a:cs typeface="Barlow SemiCondensed Bold"/>
                <a:sym typeface="Barlow SemiCondensed Bold"/>
              </a:rPr>
              <a:t>DEMONSTRATE INNOVATIVE USE OF DATA ANALYTICS IN FAN RELATIONS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13500" t="-34519"/>
            </a:stretch>
          </a:blipFill>
        </p:spPr>
        <p:txBody>
          <a:bodyPr/>
          <a:lstStyle/>
          <a:p>
            <a:endParaRPr lang="en-CA"/>
          </a:p>
        </p:txBody>
      </p:sp>
      <p:sp>
        <p:nvSpPr>
          <p:cNvPr id="3" name="Freeform 3"/>
          <p:cNvSpPr/>
          <p:nvPr/>
        </p:nvSpPr>
        <p:spPr>
          <a:xfrm rot="5400000">
            <a:off x="-179746" y="-2015790"/>
            <a:ext cx="12482536" cy="12123044"/>
          </a:xfrm>
          <a:custGeom>
            <a:avLst/>
            <a:gdLst/>
            <a:ahLst/>
            <a:cxnLst/>
            <a:rect l="l" t="t" r="r" b="b"/>
            <a:pathLst>
              <a:path w="12482536" h="12123044">
                <a:moveTo>
                  <a:pt x="0" y="0"/>
                </a:moveTo>
                <a:lnTo>
                  <a:pt x="12482536" y="0"/>
                </a:lnTo>
                <a:lnTo>
                  <a:pt x="12482536" y="12123044"/>
                </a:lnTo>
                <a:lnTo>
                  <a:pt x="0" y="12123044"/>
                </a:lnTo>
                <a:lnTo>
                  <a:pt x="0" y="0"/>
                </a:lnTo>
                <a:close/>
              </a:path>
            </a:pathLst>
          </a:custGeom>
          <a:blipFill>
            <a:blip r:embed="rId4">
              <a:alphaModFix amt="84000"/>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1028700" y="2821608"/>
            <a:ext cx="10096500" cy="1397819"/>
          </a:xfrm>
          <a:prstGeom prst="rect">
            <a:avLst/>
          </a:prstGeom>
        </p:spPr>
        <p:txBody>
          <a:bodyPr wrap="square" lIns="0" tIns="0" rIns="0" bIns="0" rtlCol="0" anchor="t">
            <a:spAutoFit/>
          </a:bodyPr>
          <a:lstStyle/>
          <a:p>
            <a:pPr algn="l">
              <a:lnSpc>
                <a:spcPts val="10944"/>
              </a:lnSpc>
            </a:pPr>
            <a:r>
              <a:rPr lang="en-US" sz="9600" b="1" dirty="0">
                <a:solidFill>
                  <a:srgbClr val="FFFFFF"/>
                </a:solidFill>
                <a:latin typeface="Barlow SemiCondensed Bold"/>
                <a:ea typeface="Barlow SemiCondensed Bold"/>
                <a:cs typeface="Barlow SemiCondensed Bold"/>
                <a:sym typeface="Barlow SemiCondensed Bold"/>
              </a:rPr>
              <a:t>RECOMMENDATION</a:t>
            </a:r>
          </a:p>
        </p:txBody>
      </p:sp>
      <p:sp>
        <p:nvSpPr>
          <p:cNvPr id="5" name="TextBox 5"/>
          <p:cNvSpPr txBox="1"/>
          <p:nvPr/>
        </p:nvSpPr>
        <p:spPr>
          <a:xfrm>
            <a:off x="1248997" y="4548818"/>
            <a:ext cx="10440329" cy="4594360"/>
          </a:xfrm>
          <a:prstGeom prst="rect">
            <a:avLst/>
          </a:prstGeom>
        </p:spPr>
        <p:txBody>
          <a:bodyPr lIns="0" tIns="0" rIns="0" bIns="0" rtlCol="0" anchor="t">
            <a:spAutoFit/>
          </a:bodyPr>
          <a:lstStyle/>
          <a:p>
            <a:pPr algn="l">
              <a:lnSpc>
                <a:spcPts val="6174"/>
              </a:lnSpc>
            </a:pPr>
            <a:r>
              <a:rPr lang="en-US" sz="4410">
                <a:solidFill>
                  <a:srgbClr val="FFFFFF"/>
                </a:solidFill>
                <a:latin typeface="Barlow"/>
                <a:ea typeface="Barlow"/>
                <a:cs typeface="Barlow"/>
                <a:sym typeface="Barlow"/>
              </a:rPr>
              <a:t>Developing the weather-attendance algorithm is </a:t>
            </a:r>
            <a:r>
              <a:rPr lang="en-US" sz="4410" b="1">
                <a:solidFill>
                  <a:srgbClr val="F7F7F8"/>
                </a:solidFill>
                <a:latin typeface="Barlow Bold"/>
                <a:ea typeface="Barlow Bold"/>
                <a:cs typeface="Barlow Bold"/>
                <a:sym typeface="Barlow Bold"/>
              </a:rPr>
              <a:t>practical and valuable</a:t>
            </a:r>
            <a:r>
              <a:rPr lang="en-US" sz="4410">
                <a:solidFill>
                  <a:srgbClr val="FFFFFF"/>
                </a:solidFill>
                <a:latin typeface="Barlow"/>
                <a:ea typeface="Barlow"/>
                <a:cs typeface="Barlow"/>
                <a:sym typeface="Barlow"/>
              </a:rPr>
              <a:t> for Toronto FC, enhancing fan engagement and </a:t>
            </a:r>
            <a:r>
              <a:rPr lang="en-US" sz="4410" b="1">
                <a:solidFill>
                  <a:srgbClr val="DFE5E9"/>
                </a:solidFill>
                <a:latin typeface="Barlow Bold"/>
                <a:ea typeface="Barlow Bold"/>
                <a:cs typeface="Barlow Bold"/>
                <a:sym typeface="Barlow Bold"/>
              </a:rPr>
              <a:t>recognizing loyalty</a:t>
            </a:r>
            <a:r>
              <a:rPr lang="en-US" sz="4410">
                <a:solidFill>
                  <a:srgbClr val="FFFFFF"/>
                </a:solidFill>
                <a:latin typeface="Barlow"/>
                <a:ea typeface="Barlow"/>
                <a:cs typeface="Barlow"/>
                <a:sym typeface="Barlow"/>
              </a:rPr>
              <a:t>. This data-driven approach will set a new standard in </a:t>
            </a:r>
            <a:r>
              <a:rPr lang="en-US" sz="4410" b="1">
                <a:solidFill>
                  <a:srgbClr val="DFE5E9"/>
                </a:solidFill>
                <a:latin typeface="Barlow Bold"/>
                <a:ea typeface="Barlow Bold"/>
                <a:cs typeface="Barlow Bold"/>
                <a:sym typeface="Barlow Bold"/>
              </a:rPr>
              <a:t>fan appreciation</a:t>
            </a:r>
            <a:r>
              <a:rPr lang="en-US" sz="4410">
                <a:solidFill>
                  <a:srgbClr val="FFFFFF"/>
                </a:solidFill>
                <a:latin typeface="Barlow"/>
                <a:ea typeface="Barlow"/>
                <a:cs typeface="Barlow"/>
                <a:sym typeface="Barlow"/>
              </a:rPr>
              <a:t>. </a:t>
            </a:r>
          </a:p>
        </p:txBody>
      </p:sp>
      <p:sp>
        <p:nvSpPr>
          <p:cNvPr id="6" name="Freeform 14">
            <a:extLst>
              <a:ext uri="{FF2B5EF4-FFF2-40B4-BE49-F238E27FC236}">
                <a16:creationId xmlns:a16="http://schemas.microsoft.com/office/drawing/2014/main" id="{4F861BE3-9F65-6DB4-7607-AD72CAF925E6}"/>
              </a:ext>
            </a:extLst>
          </p:cNvPr>
          <p:cNvSpPr/>
          <p:nvPr/>
        </p:nvSpPr>
        <p:spPr>
          <a:xfrm>
            <a:off x="15401601" y="123444"/>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6"/>
            <a:stretch>
              <a:fillRect/>
            </a:stretch>
          </a:blip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98105">
            <a:off x="-7864065" y="-3450804"/>
            <a:ext cx="14586359" cy="14586359"/>
          </a:xfrm>
          <a:custGeom>
            <a:avLst/>
            <a:gdLst/>
            <a:ahLst/>
            <a:cxnLst/>
            <a:rect l="l" t="t" r="r" b="b"/>
            <a:pathLst>
              <a:path w="14586359" h="14586359">
                <a:moveTo>
                  <a:pt x="0" y="0"/>
                </a:moveTo>
                <a:lnTo>
                  <a:pt x="14586360" y="0"/>
                </a:lnTo>
                <a:lnTo>
                  <a:pt x="14586360" y="14586359"/>
                </a:lnTo>
                <a:lnTo>
                  <a:pt x="0" y="14586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dirty="0"/>
          </a:p>
        </p:txBody>
      </p:sp>
      <p:sp>
        <p:nvSpPr>
          <p:cNvPr id="3" name="Freeform 3"/>
          <p:cNvSpPr/>
          <p:nvPr/>
        </p:nvSpPr>
        <p:spPr>
          <a:xfrm rot="1096104">
            <a:off x="-6740012" y="-2795819"/>
            <a:ext cx="14966128" cy="14479729"/>
          </a:xfrm>
          <a:custGeom>
            <a:avLst/>
            <a:gdLst/>
            <a:ahLst/>
            <a:cxnLst/>
            <a:rect l="l" t="t" r="r" b="b"/>
            <a:pathLst>
              <a:path w="14966128" h="14479729">
                <a:moveTo>
                  <a:pt x="0" y="0"/>
                </a:moveTo>
                <a:lnTo>
                  <a:pt x="14966129" y="0"/>
                </a:lnTo>
                <a:lnTo>
                  <a:pt x="14966129" y="14479729"/>
                </a:lnTo>
                <a:lnTo>
                  <a:pt x="0" y="14479729"/>
                </a:lnTo>
                <a:lnTo>
                  <a:pt x="0" y="0"/>
                </a:lnTo>
                <a:close/>
              </a:path>
            </a:pathLst>
          </a:custGeom>
          <a:blipFill>
            <a:blip r:embed="rId4">
              <a:alphaModFix amt="16000"/>
            </a:blip>
            <a:stretch>
              <a:fillRect/>
            </a:stretch>
          </a:blipFill>
        </p:spPr>
        <p:txBody>
          <a:bodyPr/>
          <a:lstStyle/>
          <a:p>
            <a:endParaRPr lang="en-CA"/>
          </a:p>
        </p:txBody>
      </p:sp>
      <p:sp>
        <p:nvSpPr>
          <p:cNvPr id="4" name="Freeform 4"/>
          <p:cNvSpPr/>
          <p:nvPr/>
        </p:nvSpPr>
        <p:spPr>
          <a:xfrm>
            <a:off x="-385002" y="5143500"/>
            <a:ext cx="5626411" cy="5626411"/>
          </a:xfrm>
          <a:custGeom>
            <a:avLst/>
            <a:gdLst/>
            <a:ahLst/>
            <a:cxnLst/>
            <a:rect l="l" t="t" r="r" b="b"/>
            <a:pathLst>
              <a:path w="5626411" h="5626411">
                <a:moveTo>
                  <a:pt x="0" y="0"/>
                </a:moveTo>
                <a:lnTo>
                  <a:pt x="5626411" y="0"/>
                </a:lnTo>
                <a:lnTo>
                  <a:pt x="5626411" y="5626411"/>
                </a:lnTo>
                <a:lnTo>
                  <a:pt x="0" y="5626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5" name="Freeform 5"/>
          <p:cNvSpPr/>
          <p:nvPr/>
        </p:nvSpPr>
        <p:spPr>
          <a:xfrm>
            <a:off x="1335399" y="-134513"/>
            <a:ext cx="7308191" cy="7308191"/>
          </a:xfrm>
          <a:custGeom>
            <a:avLst/>
            <a:gdLst/>
            <a:ahLst/>
            <a:cxnLst/>
            <a:rect l="l" t="t" r="r" b="b"/>
            <a:pathLst>
              <a:path w="7308191" h="7308191">
                <a:moveTo>
                  <a:pt x="0" y="0"/>
                </a:moveTo>
                <a:lnTo>
                  <a:pt x="7308192" y="0"/>
                </a:lnTo>
                <a:lnTo>
                  <a:pt x="7308192" y="7308191"/>
                </a:lnTo>
                <a:lnTo>
                  <a:pt x="0" y="73081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6" name="Freeform 6"/>
          <p:cNvSpPr/>
          <p:nvPr/>
        </p:nvSpPr>
        <p:spPr>
          <a:xfrm flipH="1">
            <a:off x="-1353105" y="2619538"/>
            <a:ext cx="9647191" cy="11640653"/>
          </a:xfrm>
          <a:custGeom>
            <a:avLst/>
            <a:gdLst/>
            <a:ahLst/>
            <a:cxnLst/>
            <a:rect l="l" t="t" r="r" b="b"/>
            <a:pathLst>
              <a:path w="9647191" h="11640653">
                <a:moveTo>
                  <a:pt x="9647192" y="0"/>
                </a:moveTo>
                <a:lnTo>
                  <a:pt x="0" y="0"/>
                </a:lnTo>
                <a:lnTo>
                  <a:pt x="0" y="11640653"/>
                </a:lnTo>
                <a:lnTo>
                  <a:pt x="9647192" y="11640653"/>
                </a:lnTo>
                <a:lnTo>
                  <a:pt x="9647192" y="0"/>
                </a:lnTo>
                <a:close/>
              </a:path>
            </a:pathLst>
          </a:custGeom>
          <a:blipFill>
            <a:blip r:embed="rId9"/>
            <a:stretch>
              <a:fillRect/>
            </a:stretch>
          </a:blipFill>
        </p:spPr>
        <p:txBody>
          <a:bodyPr/>
          <a:lstStyle/>
          <a:p>
            <a:endParaRPr lang="en-CA"/>
          </a:p>
        </p:txBody>
      </p:sp>
      <p:grpSp>
        <p:nvGrpSpPr>
          <p:cNvPr id="7" name="Group 7"/>
          <p:cNvGrpSpPr/>
          <p:nvPr/>
        </p:nvGrpSpPr>
        <p:grpSpPr>
          <a:xfrm>
            <a:off x="4639381" y="1604236"/>
            <a:ext cx="8784251" cy="1518189"/>
            <a:chOff x="0" y="-596477"/>
            <a:chExt cx="11712333" cy="2024252"/>
          </a:xfrm>
        </p:grpSpPr>
        <p:sp>
          <p:nvSpPr>
            <p:cNvPr id="8" name="TextBox 8"/>
            <p:cNvSpPr txBox="1"/>
            <p:nvPr/>
          </p:nvSpPr>
          <p:spPr>
            <a:xfrm>
              <a:off x="4936618" y="-596477"/>
              <a:ext cx="6775715" cy="586485"/>
            </a:xfrm>
            <a:prstGeom prst="rect">
              <a:avLst/>
            </a:prstGeom>
          </p:spPr>
          <p:txBody>
            <a:bodyPr lIns="0" tIns="0" rIns="0" bIns="0" rtlCol="0" anchor="t">
              <a:spAutoFit/>
            </a:bodyPr>
            <a:lstStyle/>
            <a:p>
              <a:pPr marL="0" lvl="0" indent="0" algn="l">
                <a:lnSpc>
                  <a:spcPts val="3359"/>
                </a:lnSpc>
                <a:spcBef>
                  <a:spcPct val="0"/>
                </a:spcBef>
              </a:pPr>
              <a:r>
                <a:rPr lang="en-US" sz="4400" b="1" dirty="0">
                  <a:latin typeface="Barlow SemiCondensed Bold"/>
                  <a:ea typeface="Barlow SemiCondensed Bold"/>
                  <a:cs typeface="Barlow SemiCondensed Bold"/>
                  <a:sym typeface="Barlow SemiCondensed Bold"/>
                </a:rPr>
                <a:t>REFERENCES:</a:t>
              </a:r>
              <a:endParaRPr lang="en-US" sz="4400" b="1" u="none" dirty="0">
                <a:latin typeface="Barlow SemiCondensed Bold"/>
                <a:ea typeface="Barlow SemiCondensed Bold"/>
                <a:cs typeface="Barlow SemiCondensed Bold"/>
                <a:sym typeface="Barlow SemiCondensed Bold"/>
              </a:endParaRPr>
            </a:p>
          </p:txBody>
        </p:sp>
        <p:sp>
          <p:nvSpPr>
            <p:cNvPr id="9" name="TextBox 9"/>
            <p:cNvSpPr txBox="1"/>
            <p:nvPr/>
          </p:nvSpPr>
          <p:spPr>
            <a:xfrm>
              <a:off x="0" y="658334"/>
              <a:ext cx="6775715" cy="769441"/>
            </a:xfrm>
            <a:prstGeom prst="rect">
              <a:avLst/>
            </a:prstGeom>
          </p:spPr>
          <p:txBody>
            <a:bodyPr lIns="0" tIns="0" rIns="0" bIns="0" rtlCol="0" anchor="t">
              <a:spAutoFit/>
            </a:bodyPr>
            <a:lstStyle/>
            <a:p>
              <a:pPr marL="0" lvl="0" indent="0" algn="l">
                <a:lnSpc>
                  <a:spcPts val="4480"/>
                </a:lnSpc>
                <a:spcBef>
                  <a:spcPct val="0"/>
                </a:spcBef>
              </a:pPr>
              <a:endParaRPr lang="en-US" sz="4400" u="none" dirty="0">
                <a:solidFill>
                  <a:schemeClr val="bg1"/>
                </a:solidFill>
                <a:latin typeface="Barlow"/>
                <a:ea typeface="Barlow"/>
                <a:cs typeface="Barlow"/>
                <a:sym typeface="Barlow"/>
              </a:endParaRPr>
            </a:p>
          </p:txBody>
        </p:sp>
      </p:grpSp>
      <p:sp>
        <p:nvSpPr>
          <p:cNvPr id="16" name="TextBox 16"/>
          <p:cNvSpPr txBox="1"/>
          <p:nvPr/>
        </p:nvSpPr>
        <p:spPr>
          <a:xfrm>
            <a:off x="1039338" y="1282517"/>
            <a:ext cx="7429500" cy="1397819"/>
          </a:xfrm>
          <a:prstGeom prst="rect">
            <a:avLst/>
          </a:prstGeom>
        </p:spPr>
        <p:txBody>
          <a:bodyPr wrap="square" lIns="0" tIns="0" rIns="0" bIns="0" rtlCol="0" anchor="t">
            <a:spAutoFit/>
          </a:bodyPr>
          <a:lstStyle/>
          <a:p>
            <a:pPr algn="l">
              <a:lnSpc>
                <a:spcPts val="10944"/>
              </a:lnSpc>
            </a:pPr>
            <a:r>
              <a:rPr lang="en-US" sz="9600" b="1" dirty="0">
                <a:solidFill>
                  <a:schemeClr val="bg1">
                    <a:lumMod val="95000"/>
                  </a:schemeClr>
                </a:solidFill>
                <a:latin typeface="Barlow SemiCondensed Bold"/>
                <a:ea typeface="Barlow SemiCondensed Bold"/>
                <a:cs typeface="Barlow SemiCondensed Bold"/>
                <a:sym typeface="Barlow SemiCondensed Bold"/>
              </a:rPr>
              <a:t>THANK YOU</a:t>
            </a:r>
          </a:p>
        </p:txBody>
      </p:sp>
      <p:sp>
        <p:nvSpPr>
          <p:cNvPr id="17" name="TextBox 18">
            <a:extLst>
              <a:ext uri="{FF2B5EF4-FFF2-40B4-BE49-F238E27FC236}">
                <a16:creationId xmlns:a16="http://schemas.microsoft.com/office/drawing/2014/main" id="{8924229C-DD10-01AE-224C-D3D06415D1B4}"/>
              </a:ext>
            </a:extLst>
          </p:cNvPr>
          <p:cNvSpPr txBox="1"/>
          <p:nvPr/>
        </p:nvSpPr>
        <p:spPr>
          <a:xfrm>
            <a:off x="8468838" y="2377352"/>
            <a:ext cx="11509635" cy="3679854"/>
          </a:xfrm>
          <a:prstGeom prst="rect">
            <a:avLst/>
          </a:prstGeom>
        </p:spPr>
        <p:txBody>
          <a:bodyPr lIns="0" tIns="0" rIns="0" bIns="0" rtlCol="0" anchor="t">
            <a:spAutoFit/>
          </a:bodyPr>
          <a:lstStyle/>
          <a:p>
            <a:pPr algn="l">
              <a:lnSpc>
                <a:spcPts val="2940"/>
              </a:lnSpc>
            </a:pPr>
            <a:r>
              <a:rPr lang="en-US" sz="2100" i="1" dirty="0">
                <a:solidFill>
                  <a:srgbClr val="030724"/>
                </a:solidFill>
                <a:latin typeface="Barlow Italics"/>
                <a:ea typeface="Barlow Italics"/>
                <a:cs typeface="Barlow Italics"/>
                <a:sym typeface="Barlow Italics"/>
                <a:hlinkClick r:id="rId10"/>
              </a:rPr>
              <a:t>https://en.wikipedia.org/wiki/BMO_Field</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gn="l">
              <a:lnSpc>
                <a:spcPts val="2940"/>
              </a:lnSpc>
            </a:pPr>
            <a:r>
              <a:rPr lang="en-US" sz="2100" i="1" dirty="0">
                <a:solidFill>
                  <a:srgbClr val="030724"/>
                </a:solidFill>
                <a:latin typeface="Barlow Italics"/>
                <a:ea typeface="Barlow Italics"/>
                <a:cs typeface="Barlow Italics"/>
                <a:sym typeface="Barlow Italics"/>
                <a:hlinkClick r:id="rId11"/>
              </a:rPr>
              <a:t>https://www.statista.com/topics/2892/major-league-soccer-mls</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gn="l">
              <a:lnSpc>
                <a:spcPts val="2940"/>
              </a:lnSpc>
            </a:pPr>
            <a:r>
              <a:rPr lang="en-US" sz="2100" i="1" dirty="0">
                <a:solidFill>
                  <a:srgbClr val="030724"/>
                </a:solidFill>
                <a:latin typeface="Barlow Italics"/>
                <a:ea typeface="Barlow Italics"/>
                <a:cs typeface="Barlow Italics"/>
                <a:sym typeface="Barlow Italics"/>
                <a:hlinkClick r:id="rId12"/>
              </a:rPr>
              <a:t>https://soccerstadiumdigest.com/2023-mls-attendance</a:t>
            </a:r>
            <a:endParaRPr lang="en-US" sz="2100" i="1" dirty="0">
              <a:solidFill>
                <a:srgbClr val="030724"/>
              </a:solidFill>
              <a:latin typeface="Barlow Italics"/>
              <a:ea typeface="Barlow Italics"/>
              <a:cs typeface="Barlow Italics"/>
              <a:sym typeface="Barlow Italics"/>
            </a:endParaRPr>
          </a:p>
          <a:p>
            <a:pPr algn="l">
              <a:lnSpc>
                <a:spcPts val="2940"/>
              </a:lnSpc>
            </a:pPr>
            <a:endParaRPr lang="en-US" sz="2100" i="1" dirty="0">
              <a:solidFill>
                <a:srgbClr val="030724"/>
              </a:solidFill>
              <a:latin typeface="Barlow Italics"/>
              <a:ea typeface="Barlow Italics"/>
              <a:cs typeface="Barlow Italics"/>
              <a:sym typeface="Barlow Italics"/>
            </a:endParaRPr>
          </a:p>
          <a:p>
            <a:pPr>
              <a:lnSpc>
                <a:spcPts val="2940"/>
              </a:lnSpc>
            </a:pPr>
            <a:r>
              <a:rPr lang="en-CA" sz="2100" i="1" dirty="0">
                <a:solidFill>
                  <a:srgbClr val="030724"/>
                </a:solidFill>
                <a:latin typeface="Barlow Italics"/>
                <a:hlinkClick r:id="rId13"/>
              </a:rPr>
              <a:t>https://api.open-meteo.com/v1/forecast</a:t>
            </a:r>
            <a:endParaRPr lang="en-US" sz="2100" i="1" dirty="0">
              <a:solidFill>
                <a:srgbClr val="030724"/>
              </a:solidFill>
              <a:latin typeface="Barlow Italics"/>
              <a:ea typeface="Barlow Italics"/>
              <a:cs typeface="Barlow Italics"/>
              <a:sym typeface="Barlow Italics"/>
            </a:endParaRPr>
          </a:p>
          <a:p>
            <a:pPr algn="l">
              <a:lnSpc>
                <a:spcPts val="2940"/>
              </a:lnSpc>
            </a:pPr>
            <a:endParaRPr lang="en-CA" sz="2100" i="1" dirty="0">
              <a:solidFill>
                <a:srgbClr val="030724"/>
              </a:solidFill>
              <a:latin typeface="Barlow Italics"/>
              <a:ea typeface="Barlow Italics"/>
              <a:cs typeface="Barlow Italics"/>
            </a:endParaRPr>
          </a:p>
          <a:p>
            <a:pPr>
              <a:lnSpc>
                <a:spcPts val="2940"/>
              </a:lnSpc>
            </a:pPr>
            <a:r>
              <a:rPr lang="en-CA" sz="2100" dirty="0">
                <a:solidFill>
                  <a:srgbClr val="030724"/>
                </a:solidFill>
                <a:ea typeface="+mn-lt"/>
                <a:cs typeface="+mn-lt"/>
                <a:hlinkClick r:id="rId14"/>
              </a:rPr>
              <a:t>Weather Data Services | Visual Crossing</a:t>
            </a:r>
            <a:endParaRPr lang="en-CA" dirty="0"/>
          </a:p>
          <a:p>
            <a:pPr>
              <a:lnSpc>
                <a:spcPts val="2940"/>
              </a:lnSpc>
            </a:pPr>
            <a:endParaRPr lang="en-US" sz="2100" i="1" dirty="0">
              <a:solidFill>
                <a:srgbClr val="030724"/>
              </a:solidFill>
              <a:latin typeface="Barlow Italics"/>
              <a:ea typeface="Barlow Italics"/>
              <a:cs typeface="Barlow Italics"/>
            </a:endParaRPr>
          </a:p>
        </p:txBody>
      </p:sp>
      <p:sp>
        <p:nvSpPr>
          <p:cNvPr id="18" name="Freeform 14">
            <a:extLst>
              <a:ext uri="{FF2B5EF4-FFF2-40B4-BE49-F238E27FC236}">
                <a16:creationId xmlns:a16="http://schemas.microsoft.com/office/drawing/2014/main" id="{48FF3EB7-F7A7-FEBB-4191-376814D75F9D}"/>
              </a:ext>
            </a:extLst>
          </p:cNvPr>
          <p:cNvSpPr/>
          <p:nvPr/>
        </p:nvSpPr>
        <p:spPr>
          <a:xfrm>
            <a:off x="8305375" y="9041486"/>
            <a:ext cx="2743199" cy="990600"/>
          </a:xfrm>
          <a:custGeom>
            <a:avLst/>
            <a:gdLst/>
            <a:ahLst/>
            <a:cxnLst/>
            <a:rect l="l" t="t" r="r" b="b"/>
            <a:pathLst>
              <a:path w="5473754" h="2310609">
                <a:moveTo>
                  <a:pt x="0" y="0"/>
                </a:moveTo>
                <a:lnTo>
                  <a:pt x="5473754" y="0"/>
                </a:lnTo>
                <a:lnTo>
                  <a:pt x="5473754" y="2310609"/>
                </a:lnTo>
                <a:lnTo>
                  <a:pt x="0" y="2310609"/>
                </a:lnTo>
                <a:lnTo>
                  <a:pt x="0" y="0"/>
                </a:lnTo>
                <a:close/>
              </a:path>
            </a:pathLst>
          </a:custGeom>
          <a:blipFill>
            <a:blip r:embed="rId15"/>
            <a:stretch>
              <a:fillRect/>
            </a:stretch>
          </a:blipFill>
        </p:spPr>
        <p:txBody>
          <a:bodyPr/>
          <a:lstStyle/>
          <a:p>
            <a:endParaRPr lang="en-CA"/>
          </a:p>
        </p:txBody>
      </p:sp>
    </p:spTree>
    <p:extLst>
      <p:ext uri="{BB962C8B-B14F-4D97-AF65-F5344CB8AC3E}">
        <p14:creationId xmlns:p14="http://schemas.microsoft.com/office/powerpoint/2010/main" val="2778120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6cced0-9ed6-433e-a746-c6d389bdfbe1">
      <Terms xmlns="http://schemas.microsoft.com/office/infopath/2007/PartnerControls"/>
    </lcf76f155ced4ddcb4097134ff3c332f>
    <TaxCatchAll xmlns="c1dcbd4a-0d18-4d16-9d19-9d7ab35680b0" xsi:nil="true"/>
  </documentManagement>
</p:properties>
</file>

<file path=customXml/itemProps1.xml><?xml version="1.0" encoding="utf-8"?>
<ds:datastoreItem xmlns:ds="http://schemas.openxmlformats.org/officeDocument/2006/customXml" ds:itemID="{AECC4421-42AD-4D17-87EB-0A72C10EADE5}">
  <ds:schemaRefs>
    <ds:schemaRef ds:uri="http://schemas.microsoft.com/sharepoint/v3/contenttype/forms"/>
  </ds:schemaRefs>
</ds:datastoreItem>
</file>

<file path=customXml/itemProps2.xml><?xml version="1.0" encoding="utf-8"?>
<ds:datastoreItem xmlns:ds="http://schemas.openxmlformats.org/officeDocument/2006/customXml" ds:itemID="{C11C1B6A-ECEA-4899-A2FA-9B656CA71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C77C37-303E-4448-9A48-03A4A2D86FBB}">
  <ds:schemaRef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http://schemas.openxmlformats.org/package/2006/metadata/core-properties"/>
    <ds:schemaRef ds:uri="c1dcbd4a-0d18-4d16-9d19-9d7ab35680b0"/>
    <ds:schemaRef ds:uri="336cced0-9ed6-433e-a746-c6d389bdfbe1"/>
  </ds:schemaRefs>
</ds:datastoreItem>
</file>

<file path=docProps/app.xml><?xml version="1.0" encoding="utf-8"?>
<Properties xmlns="http://schemas.openxmlformats.org/officeDocument/2006/extended-properties" xmlns:vt="http://schemas.openxmlformats.org/officeDocument/2006/docPropsVTypes">
  <TotalTime>2795</TotalTime>
  <Words>1492</Words>
  <Application>Microsoft Office PowerPoint</Application>
  <PresentationFormat>Custom</PresentationFormat>
  <Paragraphs>142</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Calibri</vt:lpstr>
      <vt:lpstr>Garet</vt:lpstr>
      <vt:lpstr>Aptos</vt:lpstr>
      <vt:lpstr>Barlow Bold</vt:lpstr>
      <vt:lpstr>Breul Grotesk Bold</vt:lpstr>
      <vt:lpstr>Barlow SemiCondensed Bold</vt:lpstr>
      <vt:lpstr>Barlow Italics</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Week 4 Cooper Incoporated</dc:title>
  <dc:creator>Prescila Mora</dc:creator>
  <cp:lastModifiedBy>Afthab Mohamed</cp:lastModifiedBy>
  <cp:revision>169</cp:revision>
  <dcterms:created xsi:type="dcterms:W3CDTF">2006-08-16T00:00:00Z</dcterms:created>
  <dcterms:modified xsi:type="dcterms:W3CDTF">2024-12-01T23:01:38Z</dcterms:modified>
  <dc:identifier>DAGRC0LsVIU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0x010100715E2490F41B4D49BC580ECB4DFE4A4C</vt:lpwstr>
  </property>
  <property fmtid="{D5CDD505-2E9C-101B-9397-08002B2CF9AE}" pid="3" name="MediaServiceImageTags">
    <vt:lpwstr/>
  </property>
</Properties>
</file>